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97" r:id="rId2"/>
    <p:sldId id="2622" r:id="rId3"/>
    <p:sldId id="2621" r:id="rId4"/>
    <p:sldId id="2656" r:id="rId5"/>
    <p:sldId id="2623" r:id="rId6"/>
    <p:sldId id="2648" r:id="rId7"/>
    <p:sldId id="2650" r:id="rId8"/>
    <p:sldId id="2654" r:id="rId9"/>
    <p:sldId id="2646" r:id="rId10"/>
    <p:sldId id="2652" r:id="rId11"/>
    <p:sldId id="2651" r:id="rId12"/>
    <p:sldId id="2647" r:id="rId13"/>
    <p:sldId id="2634" r:id="rId14"/>
    <p:sldId id="2635" r:id="rId15"/>
    <p:sldId id="2655" r:id="rId16"/>
    <p:sldId id="2619" r:id="rId17"/>
    <p:sldId id="2637" r:id="rId18"/>
    <p:sldId id="2639" r:id="rId19"/>
    <p:sldId id="2640" r:id="rId20"/>
    <p:sldId id="2615" r:id="rId21"/>
    <p:sldId id="2645" r:id="rId22"/>
  </p:sldIdLst>
  <p:sldSz cx="12192000" cy="6858000"/>
  <p:notesSz cx="6858000" cy="9144000"/>
  <p:custDataLst>
    <p:tags r:id="rId2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3E6C9EF1-D882-4C55-A08F-244A762B696A}">
          <p14:sldIdLst>
            <p14:sldId id="2597"/>
          </p14:sldIdLst>
        </p14:section>
        <p14:section name="Textfolien" id="{32261FCD-A1CF-421E-AAD7-61F8B72BFF9D}">
          <p14:sldIdLst>
            <p14:sldId id="2622"/>
            <p14:sldId id="2621"/>
            <p14:sldId id="2656"/>
            <p14:sldId id="2623"/>
            <p14:sldId id="2648"/>
            <p14:sldId id="2650"/>
            <p14:sldId id="2654"/>
            <p14:sldId id="2646"/>
            <p14:sldId id="2652"/>
            <p14:sldId id="2651"/>
            <p14:sldId id="2647"/>
            <p14:sldId id="2634"/>
            <p14:sldId id="2635"/>
            <p14:sldId id="2655"/>
            <p14:sldId id="2619"/>
            <p14:sldId id="2637"/>
            <p14:sldId id="2639"/>
            <p14:sldId id="2640"/>
            <p14:sldId id="2615"/>
            <p14:sldId id="26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007C"/>
    <a:srgbClr val="FF8072"/>
    <a:srgbClr val="80C535"/>
    <a:srgbClr val="E7B457"/>
    <a:srgbClr val="47DAF7"/>
    <a:srgbClr val="B1B50B"/>
    <a:srgbClr val="9A9A16"/>
    <a:srgbClr val="59A798"/>
    <a:srgbClr val="96969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0B7C33E-B3DF-4F67-93CD-F8DFB2F92803}">
  <a:tblStyle styleId="{90B7C33E-B3DF-4F67-93CD-F8DFB2F92803}" styleName="Uni Augsburg Table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band1H>
    <a:band2H>
      <a:tcStyle>
        <a:tcBdr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</a:tcBdr>
        <a:fill>
          <a:solidFill>
            <a:schemeClr val="accent1">
              <a:tint val="30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</a:tcBdr>
        <a:fill>
          <a:solidFill>
            <a:schemeClr val="lt1"/>
          </a:solidFill>
        </a:fill>
      </a:tcStyle>
    </a:band1V>
    <a:band2V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</a:tcBdr>
        <a:fill>
          <a:solidFill>
            <a:schemeClr val="accent1">
              <a:tint val="30000"/>
            </a:schemeClr>
          </a:solidFill>
        </a:fill>
      </a:tcStyle>
    </a:band2V>
    <a:lastCol>
      <a:tcTxStyle b="off">
        <a:fontRef idx="minor">
          <a:prstClr val="black"/>
        </a:fontRef>
        <a:schemeClr val="lt1"/>
      </a:tcTxStyle>
      <a:tcStyle>
        <a:tcBdr>
          <a:insideH>
            <a:ln w="6350" cmpd="sng">
              <a:solidFill>
                <a:schemeClr val="dk2">
                  <a:tint val="30000"/>
                </a:schemeClr>
              </a:solidFill>
            </a:ln>
          </a:insideH>
        </a:tcBdr>
        <a:fill>
          <a:solidFill>
            <a:schemeClr val="dk2">
              <a:lumMod val="75000"/>
            </a:schemeClr>
          </a:solidFill>
        </a:fill>
      </a:tcStyle>
    </a:lastCol>
    <a:firstCol>
      <a:tcTxStyle b="off">
        <a:fontRef idx="minor">
          <a:prstClr val="black"/>
        </a:fontRef>
        <a:schemeClr val="lt1"/>
      </a:tcTxStyle>
      <a:tcStyle>
        <a:tcBdr>
          <a:insideH>
            <a:ln w="6350" cmpd="sng">
              <a:solidFill>
                <a:schemeClr val="dk2">
                  <a:tint val="30000"/>
                </a:schemeClr>
              </a:solidFill>
            </a:ln>
          </a:insideH>
        </a:tcBdr>
        <a:fill>
          <a:solidFill>
            <a:schemeClr val="dk2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>
          <a:top>
            <a:ln w="6350" cmpd="sng">
              <a:solidFill>
                <a:schemeClr val="dk2">
                  <a:tint val="30000"/>
                </a:schemeClr>
              </a:solidFill>
            </a:ln>
          </a:top>
          <a:insideV>
            <a:ln w="6350" cmpd="sng">
              <a:solidFill>
                <a:schemeClr val="dk2">
                  <a:tint val="30000"/>
                </a:schemeClr>
              </a:solidFill>
            </a:ln>
          </a:insideV>
        </a:tcBdr>
        <a:fill>
          <a:solidFill>
            <a:schemeClr val="dk2">
              <a:lumMod val="75000"/>
            </a:schemeClr>
          </a:solidFill>
        </a:fill>
      </a:tcStyle>
    </a:lastRow>
    <a:firstRow>
      <a:tcTxStyle b="off">
        <a:fontRef idx="minor">
          <a:prstClr val="black"/>
        </a:fontRef>
        <a:schemeClr val="lt1"/>
      </a:tcTxStyle>
      <a:tcStyle>
        <a:tcBdr>
          <a:bottom>
            <a:ln w="6350" cmpd="sng">
              <a:solidFill>
                <a:schemeClr val="dk2">
                  <a:tint val="40000"/>
                </a:schemeClr>
              </a:solidFill>
            </a:ln>
          </a:bottom>
          <a:insideV>
            <a:ln w="6350" cmpd="sng">
              <a:solidFill>
                <a:schemeClr val="dk2">
                  <a:tint val="40000"/>
                </a:schemeClr>
              </a:solidFill>
            </a:ln>
          </a:insideV>
        </a:tcBdr>
        <a:fill>
          <a:solidFill>
            <a:schemeClr val="dk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3" autoAdjust="0"/>
    <p:restoredTop sz="94243" autoAdjust="0"/>
  </p:normalViewPr>
  <p:slideViewPr>
    <p:cSldViewPr snapToGrid="0">
      <p:cViewPr>
        <p:scale>
          <a:sx n="125" d="100"/>
          <a:sy n="125" d="100"/>
        </p:scale>
        <p:origin x="-144" y="19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28"/>
    </p:cViewPr>
  </p:sorter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0.xml"/><Relationship Id="rId2" Type="http://schemas.openxmlformats.org/officeDocument/2006/relationships/slide" Target="slides/slide16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Open Access Optionen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C07-4B3F-B618-F18E3E88958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07-4B3F-B618-F18E3E88958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87-49FF-A661-ACB981AD0941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87-49FF-A661-ACB981AD0941}"/>
              </c:ext>
            </c:extLst>
          </c:dPt>
          <c:cat>
            <c:strRef>
              <c:f>Tabelle1!$A$2:$A$5</c:f>
              <c:strCache>
                <c:ptCount val="3"/>
                <c:pt idx="0">
                  <c:v>Grün</c:v>
                </c:pt>
                <c:pt idx="1">
                  <c:v>Gold</c:v>
                </c:pt>
                <c:pt idx="2">
                  <c:v>Diamond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07-4B3F-B618-F18E3E889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9AABD0E-3101-4564-9EFF-B3BBF32EA978}" type="datetimeFigureOut">
              <a:rPr lang="de-DE" smtClean="0"/>
              <a:pPr/>
              <a:t>04.10.2019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A06E4F-8004-4186-852A-627D056050B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01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06E4F-8004-4186-852A-627D056050B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58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7928" indent="-28766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0658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0921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1185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D6996E-DE71-4E1C-96CD-667CBE200305}" type="slidenum">
              <a:rPr lang="de-DE" altLang="de-DE" sz="1200"/>
              <a:pPr/>
              <a:t>2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1227411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7928" indent="-28766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0658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0921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1185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D6996E-DE71-4E1C-96CD-667CBE200305}" type="slidenum">
              <a:rPr lang="de-DE" altLang="de-DE" sz="1200"/>
              <a:pPr/>
              <a:t>4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238701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7928" indent="-28766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0658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0921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1185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BA2474-5615-4870-8486-4A2C997378FB}" type="slidenum">
              <a:rPr lang="de-DE" altLang="de-DE" sz="1200"/>
              <a:pPr/>
              <a:t>18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1734671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7928" indent="-28766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0658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0921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1185" indent="-230132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C23C24-8F0B-4345-8995-B2C1DAF17916}" type="slidenum">
              <a:rPr lang="de-DE" altLang="de-DE" sz="1200"/>
              <a:pPr/>
              <a:t>19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256278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EE4EC5F-563F-40D7-BF90-104230A53F2C}"/>
              </a:ext>
            </a:extLst>
          </p:cNvPr>
          <p:cNvSpPr>
            <a:spLocks noGrp="1" noMove="1" noResize="1"/>
          </p:cNvSpPr>
          <p:nvPr>
            <p:ph type="pic" sz="quarter" idx="13"/>
            <p:custDataLst>
              <p:tags r:id="rId1"/>
            </p:custDataLst>
          </p:nvPr>
        </p:nvSpPr>
        <p:spPr>
          <a:xfrm>
            <a:off x="1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algn="l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2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784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0024ED-F493-4039-9FFD-C79724436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7935" y="4555087"/>
            <a:ext cx="3701122" cy="15012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140C9C-A356-404D-B3DF-B72B0FD78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99" y="2911642"/>
            <a:ext cx="4528800" cy="138620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20" name="Platzhalter für Fremdlogos">
            <a:extLst>
              <a:ext uri="{FF2B5EF4-FFF2-40B4-BE49-F238E27FC236}">
                <a16:creationId xmlns:a16="http://schemas.microsoft.com/office/drawing/2014/main" id="{A15A62B3-BDC3-4472-BC89-C7A2F64E2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6046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Platzhalter für Fremdlogos 1">
            <a:extLst>
              <a:ext uri="{FF2B5EF4-FFF2-40B4-BE49-F238E27FC236}">
                <a16:creationId xmlns:a16="http://schemas.microsoft.com/office/drawing/2014/main" id="{CF92D11E-EBA9-4A24-945B-30F2B7BEC1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9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4E56867-90E5-495D-A049-FF9011ED98AE}"/>
              </a:ext>
            </a:extLst>
          </p:cNvPr>
          <p:cNvSpPr/>
          <p:nvPr userDrawn="1"/>
        </p:nvSpPr>
        <p:spPr>
          <a:xfrm>
            <a:off x="5608325" y="0"/>
            <a:ext cx="4197412" cy="4165172"/>
          </a:xfrm>
          <a:custGeom>
            <a:avLst/>
            <a:gdLst>
              <a:gd name="connsiteX0" fmla="*/ 0 w 4197412"/>
              <a:gd name="connsiteY0" fmla="*/ 0 h 4165172"/>
              <a:gd name="connsiteX1" fmla="*/ 4197412 w 4197412"/>
              <a:gd name="connsiteY1" fmla="*/ 0 h 4165172"/>
              <a:gd name="connsiteX2" fmla="*/ 4197412 w 4197412"/>
              <a:gd name="connsiteY2" fmla="*/ 3598303 h 4165172"/>
              <a:gd name="connsiteX3" fmla="*/ 4197412 w 4197412"/>
              <a:gd name="connsiteY3" fmla="*/ 3948901 h 4165172"/>
              <a:gd name="connsiteX4" fmla="*/ 3877523 w 4197412"/>
              <a:gd name="connsiteY4" fmla="*/ 4165172 h 4165172"/>
              <a:gd name="connsiteX5" fmla="*/ 3152782 w 4197412"/>
              <a:gd name="connsiteY5" fmla="*/ 4165172 h 4165172"/>
              <a:gd name="connsiteX6" fmla="*/ 0 w 4197412"/>
              <a:gd name="connsiteY6" fmla="*/ 4165172 h 41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7412" h="4165172">
                <a:moveTo>
                  <a:pt x="0" y="0"/>
                </a:moveTo>
                <a:lnTo>
                  <a:pt x="4197412" y="0"/>
                </a:lnTo>
                <a:lnTo>
                  <a:pt x="4197412" y="3598303"/>
                </a:lnTo>
                <a:lnTo>
                  <a:pt x="4197412" y="3948901"/>
                </a:lnTo>
                <a:lnTo>
                  <a:pt x="3877523" y="4165172"/>
                </a:lnTo>
                <a:lnTo>
                  <a:pt x="3152782" y="4165172"/>
                </a:lnTo>
                <a:lnTo>
                  <a:pt x="0" y="41651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68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15.02.2019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62" y="6500393"/>
            <a:ext cx="618717" cy="2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5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96752"/>
            <a:ext cx="10515600" cy="6858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60847"/>
            <a:ext cx="10515600" cy="41161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F5BCA-C724-4F44-83DB-239495E9EA9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62" y="6500393"/>
            <a:ext cx="618717" cy="2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9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CD33-4122-4BBB-9C90-51F08864B7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78A9D-1220-42F1-AB6E-AC5099F86A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3699" y="-10274"/>
            <a:ext cx="12205699" cy="5934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625601" y="-27384"/>
            <a:ext cx="10562167" cy="99060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 sz="2400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1625601" y="-27384"/>
            <a:ext cx="7209367" cy="990600"/>
          </a:xfrm>
          <a:prstGeom prst="rect">
            <a:avLst/>
          </a:prstGeom>
          <a:solidFill>
            <a:srgbClr val="AD0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 sz="2400"/>
          </a:p>
        </p:txBody>
      </p:sp>
      <p:pic>
        <p:nvPicPr>
          <p:cNvPr id="9" name="Picture 14" descr="Uni_Aug_Siegel_32Grad_schwarz_cu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8890000" y="105966"/>
            <a:ext cx="3454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62" y="6500393"/>
            <a:ext cx="618717" cy="2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9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73742-F2C4-456C-A75C-0F842996653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62" y="6500393"/>
            <a:ext cx="618717" cy="2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9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002517-676E-406E-9CC8-F34071CE2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001" y="6500393"/>
            <a:ext cx="319318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50694B-33D5-45A5-B9F0-605F670D5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443" y="6500393"/>
            <a:ext cx="806400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|    Juni 2019</a:t>
            </a:r>
            <a:endParaRPr lang="de-DE" sz="9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108140-EA1D-4506-BABD-AF348530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674000"/>
            <a:ext cx="10753200" cy="46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0695CCD-AB97-47A6-B356-2E5EB2D3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79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7" name="Farbakzent links">
            <a:extLst>
              <a:ext uri="{FF2B5EF4-FFF2-40B4-BE49-F238E27FC236}">
                <a16:creationId xmlns:a16="http://schemas.microsoft.com/office/drawing/2014/main" id="{9D9C0A71-6028-48D4-B0A9-8857E5EE332A}"/>
              </a:ext>
            </a:extLst>
          </p:cNvPr>
          <p:cNvSpPr/>
          <p:nvPr userDrawn="1"/>
        </p:nvSpPr>
        <p:spPr>
          <a:xfrm>
            <a:off x="1" y="0"/>
            <a:ext cx="231229" cy="2644002"/>
          </a:xfrm>
          <a:custGeom>
            <a:avLst/>
            <a:gdLst>
              <a:gd name="connsiteX0" fmla="*/ 0 w 231229"/>
              <a:gd name="connsiteY0" fmla="*/ 0 h 2644002"/>
              <a:gd name="connsiteX1" fmla="*/ 231229 w 231229"/>
              <a:gd name="connsiteY1" fmla="*/ 0 h 2644002"/>
              <a:gd name="connsiteX2" fmla="*/ 231229 w 231229"/>
              <a:gd name="connsiteY2" fmla="*/ 427848 h 2644002"/>
              <a:gd name="connsiteX3" fmla="*/ 231229 w 231229"/>
              <a:gd name="connsiteY3" fmla="*/ 1100610 h 2644002"/>
              <a:gd name="connsiteX4" fmla="*/ 231229 w 231229"/>
              <a:gd name="connsiteY4" fmla="*/ 2499514 h 2644002"/>
              <a:gd name="connsiteX5" fmla="*/ 0 w 231229"/>
              <a:gd name="connsiteY5" fmla="*/ 2644002 h 2644002"/>
              <a:gd name="connsiteX6" fmla="*/ 0 w 231229"/>
              <a:gd name="connsiteY6" fmla="*/ 1100610 h 2644002"/>
              <a:gd name="connsiteX7" fmla="*/ 0 w 231229"/>
              <a:gd name="connsiteY7" fmla="*/ 427848 h 264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229" h="2644002">
                <a:moveTo>
                  <a:pt x="0" y="0"/>
                </a:moveTo>
                <a:lnTo>
                  <a:pt x="231229" y="0"/>
                </a:lnTo>
                <a:lnTo>
                  <a:pt x="231229" y="427848"/>
                </a:lnTo>
                <a:lnTo>
                  <a:pt x="231229" y="1100610"/>
                </a:lnTo>
                <a:lnTo>
                  <a:pt x="231229" y="2499514"/>
                </a:lnTo>
                <a:lnTo>
                  <a:pt x="0" y="2644002"/>
                </a:lnTo>
                <a:lnTo>
                  <a:pt x="0" y="1100610"/>
                </a:lnTo>
                <a:lnTo>
                  <a:pt x="0" y="4278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0368088" y="6341636"/>
            <a:ext cx="1702243" cy="44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29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4" r:id="rId2"/>
    <p:sldLayoutId id="2147483650" r:id="rId3"/>
    <p:sldLayoutId id="2147483736" r:id="rId4"/>
    <p:sldLayoutId id="2147483737" r:id="rId5"/>
    <p:sldLayoutId id="214748373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" indent="0" algn="l" defTabSz="914400" rtl="0" eaLnBrk="1" latinLnBrk="0" hangingPunct="1">
        <a:lnSpc>
          <a:spcPct val="100000"/>
        </a:lnSpc>
        <a:spcBef>
          <a:spcPts val="1200"/>
        </a:spcBef>
        <a:buClr>
          <a:srgbClr val="AD007C"/>
        </a:buClr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612000" indent="-180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0"/>
        </a:spcAft>
        <a:buClr>
          <a:srgbClr val="AD007C"/>
        </a:buClr>
        <a:buFont typeface="Wingdings" panose="05000000000000000000" pitchFamily="2" charset="2"/>
        <a:buNone/>
        <a:defRPr sz="1800" kern="1200" cap="none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24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  <p15:guide id="6" orient="horz" pos="592" userDrawn="1">
          <p15:clr>
            <a:srgbClr val="F26B43"/>
          </p15:clr>
        </p15:guide>
        <p15:guide id="7" orient="horz" pos="3976" userDrawn="1">
          <p15:clr>
            <a:srgbClr val="F26B43"/>
          </p15:clr>
        </p15:guide>
        <p15:guide id="8" orient="horz" pos="904" userDrawn="1">
          <p15:clr>
            <a:srgbClr val="F26B43"/>
          </p15:clr>
        </p15:guide>
        <p15:guide id="9" pos="2560" userDrawn="1">
          <p15:clr>
            <a:srgbClr val="F26B43"/>
          </p15:clr>
        </p15:guide>
        <p15:guide id="10" pos="5120" userDrawn="1">
          <p15:clr>
            <a:srgbClr val="F26B43"/>
          </p15:clr>
        </p15:guide>
        <p15:guide id="11" pos="2784" userDrawn="1">
          <p15:clr>
            <a:srgbClr val="F26B43"/>
          </p15:clr>
        </p15:guide>
        <p15:guide id="12" pos="4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4.jpg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openxmlformats.org/officeDocument/2006/relationships/tags" Target="../tags/tag6.xml"/><Relationship Id="rId21" Type="http://schemas.openxmlformats.org/officeDocument/2006/relationships/image" Target="../media/image11.svg"/><Relationship Id="rId7" Type="http://schemas.openxmlformats.org/officeDocument/2006/relationships/tags" Target="../tags/tag10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7.svg"/><Relationship Id="rId25" Type="http://schemas.openxmlformats.org/officeDocument/2006/relationships/image" Target="../media/image15.svg"/><Relationship Id="rId2" Type="http://schemas.openxmlformats.org/officeDocument/2006/relationships/tags" Target="../tags/tag5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29" Type="http://schemas.openxmlformats.org/officeDocument/2006/relationships/image" Target="../media/image19.sv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5.svg"/><Relationship Id="rId23" Type="http://schemas.openxmlformats.org/officeDocument/2006/relationships/image" Target="../media/image13.svg"/><Relationship Id="rId28" Type="http://schemas.openxmlformats.org/officeDocument/2006/relationships/image" Target="../media/image12.png"/><Relationship Id="rId10" Type="http://schemas.openxmlformats.org/officeDocument/2006/relationships/tags" Target="../tags/tag13.xml"/><Relationship Id="rId19" Type="http://schemas.openxmlformats.org/officeDocument/2006/relationships/image" Target="../media/image9.svg"/><Relationship Id="rId31" Type="http://schemas.openxmlformats.org/officeDocument/2006/relationships/image" Target="../media/image21.sv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5.png"/><Relationship Id="rId22" Type="http://schemas.openxmlformats.org/officeDocument/2006/relationships/image" Target="../media/image9.png"/><Relationship Id="rId27" Type="http://schemas.openxmlformats.org/officeDocument/2006/relationships/image" Target="../media/image17.svg"/><Relationship Id="rId30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sherpa.ac.uk/romeo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hyperlink" Target="https://openaccessbutton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unpaywall.org/" TargetMode="External"/><Relationship Id="rId5" Type="http://schemas.openxmlformats.org/officeDocument/2006/relationships/hyperlink" Target="http://open-access.net/informationen-fuer-verschiedene-faecher/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ise.de/tp/artikel/40/40056/1.html" TargetMode="External"/><Relationship Id="rId3" Type="http://schemas.openxmlformats.org/officeDocument/2006/relationships/hyperlink" Target="https://open-access.net/" TargetMode="External"/><Relationship Id="rId7" Type="http://schemas.openxmlformats.org/officeDocument/2006/relationships/hyperlink" Target="https://wisspub.net/2014/05/12/schweizer-verlage-das-letzte-aufbaumen-vor-open-access/" TargetMode="External"/><Relationship Id="rId12" Type="http://schemas.openxmlformats.org/officeDocument/2006/relationships/hyperlink" Target="http://repository.jisc.ac.uk/610/2/Modelling_Gold_Open_Access_for_institutions_-_final_draft3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prints.soton.ac.uk/260688/" TargetMode="External"/><Relationship Id="rId11" Type="http://schemas.openxmlformats.org/officeDocument/2006/relationships/hyperlink" Target="http://eprints.ecs.soton.ac.uk/18516/" TargetMode="External"/><Relationship Id="rId5" Type="http://schemas.openxmlformats.org/officeDocument/2006/relationships/hyperlink" Target="http://www.sciencemag.org/content/342/6154/60" TargetMode="External"/><Relationship Id="rId10" Type="http://schemas.openxmlformats.org/officeDocument/2006/relationships/hyperlink" Target="http://zs.thulb.uni-jena.de/receive/jportal_jparticle_00296039" TargetMode="External"/><Relationship Id="rId4" Type="http://schemas.openxmlformats.org/officeDocument/2006/relationships/hyperlink" Target="http://www.biomedcentral.com/1741-7015/10/73" TargetMode="External"/><Relationship Id="rId9" Type="http://schemas.openxmlformats.org/officeDocument/2006/relationships/hyperlink" Target="http://www.knowledge-exchange.info/Admin/Public/DWSDownload.aspx?File=%2fFiles%2fFiler%2fdownloads%2fOA_What_are_the_economic_benefits_-_a_comparison_of_UK-NL-DK__FINAL_logos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budapestopenaccessinitiative.org/translations/german-translati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5585"/>
          <a:stretch>
            <a:fillRect/>
          </a:stretch>
        </p:blipFill>
        <p:spPr/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ED093444-DE53-4E37-8555-A53A8282CB80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z="3200"/>
              <a:t>Open Access – </a:t>
            </a:r>
            <a:br>
              <a:rPr lang="de-DE" sz="3200"/>
            </a:br>
            <a:r>
              <a:rPr lang="de-DE" sz="3200"/>
              <a:t>Forschung offen präsentieren</a:t>
            </a:r>
            <a:endParaRPr lang="en-US" dirty="0"/>
          </a:p>
        </p:txBody>
      </p:sp>
      <p:sp>
        <p:nvSpPr>
          <p:cNvPr id="31" name="Untertitel 30">
            <a:extLst>
              <a:ext uri="{FF2B5EF4-FFF2-40B4-BE49-F238E27FC236}">
                <a16:creationId xmlns:a16="http://schemas.microsoft.com/office/drawing/2014/main" id="{792BDCAC-2CEC-4E04-B0A9-42B42D4DD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283242"/>
            <a:ext cx="5863676" cy="846758"/>
          </a:xfrm>
        </p:spPr>
        <p:txBody>
          <a:bodyPr/>
          <a:lstStyle/>
          <a:p>
            <a:r>
              <a:rPr lang="de-DE" altLang="de-DE"/>
              <a:t>Sonja Härkönen</a:t>
            </a:r>
          </a:p>
          <a:p>
            <a:r>
              <a:rPr lang="de-DE" altLang="de-DE"/>
              <a:t>Oktober 2019</a:t>
            </a:r>
            <a:endParaRPr lang="de-DE" altLang="de-DE" dirty="0"/>
          </a:p>
        </p:txBody>
      </p:sp>
      <p:pic>
        <p:nvPicPr>
          <p:cNvPr id="3" name="Logo_Basis_neg.">
            <a:extLst>
              <a:ext uri="{FF2B5EF4-FFF2-40B4-BE49-F238E27FC236}">
                <a16:creationId xmlns:a16="http://schemas.microsoft.com/office/drawing/2014/main" id="{7D80C419-C297-436A-A6B3-A4816AB10A2D}"/>
              </a:ext>
            </a:extLst>
          </p:cNvPr>
          <p:cNvPicPr>
            <a:picLocks noMove="1" noResize="1"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6" name="Logo_FAI_neg." hidden="1">
            <a:extLst>
              <a:ext uri="{FF2B5EF4-FFF2-40B4-BE49-F238E27FC236}">
                <a16:creationId xmlns:a16="http://schemas.microsoft.com/office/drawing/2014/main" id="{6FF63114-56C5-42BD-A30E-4A8A041D963B}"/>
              </a:ext>
            </a:extLst>
          </p:cNvPr>
          <p:cNvPicPr>
            <a:picLocks noMove="1" noResize="1"/>
          </p:cNvPicPr>
          <p:nvPr>
            <p:custDataLst>
              <p:tags r:id="rId3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8" name="Logo_JUF_neg." hidden="1">
            <a:extLst>
              <a:ext uri="{FF2B5EF4-FFF2-40B4-BE49-F238E27FC236}">
                <a16:creationId xmlns:a16="http://schemas.microsoft.com/office/drawing/2014/main" id="{12D01AA4-A110-4EED-BDC2-48CD85A18965}"/>
              </a:ext>
            </a:extLst>
          </p:cNvPr>
          <p:cNvPicPr>
            <a:picLocks noMove="1" noResize="1"/>
          </p:cNvPicPr>
          <p:nvPr>
            <p:custDataLst>
              <p:tags r:id="rId4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0" name="Logo_KTF_neg." hidden="1">
            <a:extLst>
              <a:ext uri="{FF2B5EF4-FFF2-40B4-BE49-F238E27FC236}">
                <a16:creationId xmlns:a16="http://schemas.microsoft.com/office/drawing/2014/main" id="{C236EC7F-8ECB-417A-8C4D-1249D14DDA21}"/>
              </a:ext>
            </a:extLst>
          </p:cNvPr>
          <p:cNvPicPr>
            <a:picLocks noMove="1" noResize="1"/>
          </p:cNvPicPr>
          <p:nvPr>
            <p:custDataLst>
              <p:tags r:id="rId5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2" name="Logo_MEF_neg." hidden="1">
            <a:extLst>
              <a:ext uri="{FF2B5EF4-FFF2-40B4-BE49-F238E27FC236}">
                <a16:creationId xmlns:a16="http://schemas.microsoft.com/office/drawing/2014/main" id="{8E1EEB64-B530-4DC3-9522-19F88C657C62}"/>
              </a:ext>
            </a:extLst>
          </p:cNvPr>
          <p:cNvPicPr>
            <a:picLocks noMove="1" noResize="1"/>
          </p:cNvPicPr>
          <p:nvPr>
            <p:custDataLst>
              <p:tags r:id="rId6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4" name="Logo_MNTF_neg." hidden="1">
            <a:extLst>
              <a:ext uri="{FF2B5EF4-FFF2-40B4-BE49-F238E27FC236}">
                <a16:creationId xmlns:a16="http://schemas.microsoft.com/office/drawing/2014/main" id="{B6B5FE23-7140-4471-AB48-4BE26E31E0D9}"/>
              </a:ext>
            </a:extLst>
          </p:cNvPr>
          <p:cNvPicPr>
            <a:picLocks noMove="1" noResize="1"/>
          </p:cNvPicPr>
          <p:nvPr>
            <p:custDataLst>
              <p:tags r:id="rId7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6" name="Logo_PHF_neg." hidden="1">
            <a:extLst>
              <a:ext uri="{FF2B5EF4-FFF2-40B4-BE49-F238E27FC236}">
                <a16:creationId xmlns:a16="http://schemas.microsoft.com/office/drawing/2014/main" id="{A4780CB1-6931-49F3-9616-C13A7B14B653}"/>
              </a:ext>
            </a:extLst>
          </p:cNvPr>
          <p:cNvPicPr>
            <a:picLocks noMove="1" noResize="1"/>
          </p:cNvPicPr>
          <p:nvPr>
            <p:custDataLst>
              <p:tags r:id="rId8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8" name="Logo_PSF_neg." hidden="1">
            <a:extLst>
              <a:ext uri="{FF2B5EF4-FFF2-40B4-BE49-F238E27FC236}">
                <a16:creationId xmlns:a16="http://schemas.microsoft.com/office/drawing/2014/main" id="{FDDB11E7-6BF4-4E4A-BC05-ED11864FC682}"/>
              </a:ext>
            </a:extLst>
          </p:cNvPr>
          <p:cNvPicPr>
            <a:picLocks noMove="1" noResize="1"/>
          </p:cNvPicPr>
          <p:nvPr>
            <p:custDataLst>
              <p:tags r:id="rId9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20" name="Logo_WWF_neg." hidden="1">
            <a:extLst>
              <a:ext uri="{FF2B5EF4-FFF2-40B4-BE49-F238E27FC236}">
                <a16:creationId xmlns:a16="http://schemas.microsoft.com/office/drawing/2014/main" id="{5EA5973E-3F3A-451F-A766-CB39013D77D4}"/>
              </a:ext>
            </a:extLst>
          </p:cNvPr>
          <p:cNvPicPr>
            <a:picLocks noMove="1" noResize="1"/>
          </p:cNvPicPr>
          <p:nvPr>
            <p:custDataLst>
              <p:tags r:id="rId1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F75AC6-7DCB-384A-8EAC-48FD28FD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31" y="3993230"/>
            <a:ext cx="2139122" cy="2139122"/>
          </a:xfrm>
          <a:prstGeom prst="rect">
            <a:avLst/>
          </a:prstGeom>
        </p:spPr>
      </p:pic>
      <p:sp>
        <p:nvSpPr>
          <p:cNvPr id="8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6217920" y="2451887"/>
            <a:ext cx="5254680" cy="2703208"/>
          </a:xfrm>
          <a:prstGeom prst="wedgeRectCallout">
            <a:avLst>
              <a:gd name="adj1" fmla="val 44071"/>
              <a:gd name="adj2" fmla="val 85687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e Legende 5"/>
          <p:cNvSpPr/>
          <p:nvPr/>
        </p:nvSpPr>
        <p:spPr bwMode="auto">
          <a:xfrm>
            <a:off x="1586303" y="1827660"/>
            <a:ext cx="3945014" cy="2165570"/>
          </a:xfrm>
          <a:prstGeom prst="wedgeEllipseCallout">
            <a:avLst>
              <a:gd name="adj1" fmla="val -49368"/>
              <a:gd name="adj2" fmla="val 5703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45356" y="2358169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„Der "Mehrwert" der Verlage etwa beim Korrekturlesen oder der Vermarktung muss bezahlt werden.“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098F3-99C7-7E4B-BFC0-7115EB00695F}"/>
              </a:ext>
            </a:extLst>
          </p:cNvPr>
          <p:cNvSpPr txBox="1"/>
          <p:nvPr/>
        </p:nvSpPr>
        <p:spPr>
          <a:xfrm>
            <a:off x="6562276" y="2833995"/>
            <a:ext cx="4651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Ja, natürlich! Publizieren kostet Geld. Aber müssen zwangsläufig die Leser*innen oder die </a:t>
            </a:r>
            <a:r>
              <a:rPr lang="de-DE" sz="2000">
                <a:solidFill>
                  <a:schemeClr val="bg1"/>
                </a:solidFill>
              </a:rPr>
              <a:t>Autor*innen </a:t>
            </a:r>
            <a:r>
              <a:rPr lang="de-DE" sz="2000" smtClean="0">
                <a:solidFill>
                  <a:schemeClr val="bg1"/>
                </a:solidFill>
              </a:rPr>
              <a:t>zahlen? </a:t>
            </a:r>
            <a:r>
              <a:rPr lang="de-DE" sz="2000" dirty="0">
                <a:solidFill>
                  <a:schemeClr val="bg1"/>
                </a:solidFill>
              </a:rPr>
              <a:t>Und wieviel </a:t>
            </a:r>
            <a:r>
              <a:rPr lang="de-DE" sz="2000" b="1" i="1" dirty="0">
                <a:solidFill>
                  <a:schemeClr val="bg1"/>
                </a:solidFill>
              </a:rPr>
              <a:t>Profit der Verlage </a:t>
            </a:r>
            <a:r>
              <a:rPr lang="de-DE" sz="2000" dirty="0">
                <a:solidFill>
                  <a:schemeClr val="bg1"/>
                </a:solidFill>
              </a:rPr>
              <a:t>soll von den Autor*innen und den Institutionen getragen werden?</a:t>
            </a:r>
          </a:p>
        </p:txBody>
      </p:sp>
    </p:spTree>
    <p:extLst>
      <p:ext uri="{BB962C8B-B14F-4D97-AF65-F5344CB8AC3E}">
        <p14:creationId xmlns:p14="http://schemas.microsoft.com/office/powerpoint/2010/main" val="29474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639270" y="2240280"/>
            <a:ext cx="4517946" cy="3480789"/>
          </a:xfrm>
          <a:prstGeom prst="wedgeRectCallout">
            <a:avLst>
              <a:gd name="adj1" fmla="val -52561"/>
              <a:gd name="adj2" fmla="val 69599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36DA80-7D1A-564F-B43B-0588ECBD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461" y="2976264"/>
            <a:ext cx="3286539" cy="3286539"/>
          </a:xfrm>
          <a:prstGeom prst="rect">
            <a:avLst/>
          </a:prstGeom>
        </p:spPr>
      </p:pic>
      <p:sp>
        <p:nvSpPr>
          <p:cNvPr id="6" name="Ovale Legende 5"/>
          <p:cNvSpPr/>
          <p:nvPr/>
        </p:nvSpPr>
        <p:spPr bwMode="auto">
          <a:xfrm>
            <a:off x="5572240" y="1206043"/>
            <a:ext cx="3785060" cy="2444885"/>
          </a:xfrm>
          <a:prstGeom prst="wedgeEllipseCallout">
            <a:avLst>
              <a:gd name="adj1" fmla="val 72537"/>
              <a:gd name="adj2" fmla="val 5071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898485" y="1689822"/>
            <a:ext cx="3260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„Das </a:t>
            </a:r>
            <a:r>
              <a:rPr lang="de-DE" dirty="0" err="1"/>
              <a:t>author</a:t>
            </a:r>
            <a:r>
              <a:rPr lang="de-DE" dirty="0"/>
              <a:t>-</a:t>
            </a:r>
            <a:r>
              <a:rPr lang="de-DE" dirty="0" err="1"/>
              <a:t>pays</a:t>
            </a:r>
            <a:r>
              <a:rPr lang="de-DE" dirty="0"/>
              <a:t>-Modell ist langfristig nicht finanzierbar. </a:t>
            </a:r>
            <a:r>
              <a:rPr lang="de-DE" dirty="0" err="1"/>
              <a:t>Ausserdem</a:t>
            </a:r>
            <a:r>
              <a:rPr lang="de-DE" dirty="0"/>
              <a:t> führt es zu Konflikten bei der Publikationsmittelverteilung.“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FF75B-E666-9146-BE10-C1248E8CD921}"/>
              </a:ext>
            </a:extLst>
          </p:cNvPr>
          <p:cNvSpPr txBox="1"/>
          <p:nvPr/>
        </p:nvSpPr>
        <p:spPr>
          <a:xfrm>
            <a:off x="970684" y="2549513"/>
            <a:ext cx="3855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Wenn alle Zeitschriften auf pure </a:t>
            </a:r>
            <a:r>
              <a:rPr lang="de-DE" sz="2000" dirty="0" err="1">
                <a:solidFill>
                  <a:schemeClr val="bg1"/>
                </a:solidFill>
              </a:rPr>
              <a:t>gold</a:t>
            </a:r>
            <a:r>
              <a:rPr lang="de-DE" sz="2000" dirty="0">
                <a:solidFill>
                  <a:schemeClr val="bg1"/>
                </a:solidFill>
              </a:rPr>
              <a:t> (nicht hybrid!) umstellen würden, würden </a:t>
            </a:r>
            <a:r>
              <a:rPr lang="de-DE" sz="2000" b="1" i="1" dirty="0">
                <a:solidFill>
                  <a:schemeClr val="bg1"/>
                </a:solidFill>
              </a:rPr>
              <a:t>jetzige </a:t>
            </a:r>
            <a:r>
              <a:rPr lang="de-DE" sz="2000" b="1" i="1">
                <a:solidFill>
                  <a:schemeClr val="bg1"/>
                </a:solidFill>
              </a:rPr>
              <a:t>Subskriptionsetats </a:t>
            </a:r>
            <a:r>
              <a:rPr lang="de-DE" sz="2000" b="1" i="1" smtClean="0">
                <a:solidFill>
                  <a:schemeClr val="bg1"/>
                </a:solidFill>
              </a:rPr>
              <a:t>für Gold OA genutzt</a:t>
            </a:r>
            <a:r>
              <a:rPr lang="de-DE" sz="2000" smtClean="0">
                <a:solidFill>
                  <a:schemeClr val="bg1"/>
                </a:solidFill>
              </a:rPr>
              <a:t> werden können. Wünschenswert ist ein </a:t>
            </a:r>
            <a:r>
              <a:rPr lang="de-DE" sz="2000" dirty="0">
                <a:solidFill>
                  <a:schemeClr val="bg1"/>
                </a:solidFill>
              </a:rPr>
              <a:t>Modell, </a:t>
            </a:r>
            <a:r>
              <a:rPr lang="de-DE" sz="2000">
                <a:solidFill>
                  <a:schemeClr val="bg1"/>
                </a:solidFill>
              </a:rPr>
              <a:t>bei </a:t>
            </a:r>
            <a:r>
              <a:rPr lang="de-DE" sz="2000" smtClean="0">
                <a:solidFill>
                  <a:schemeClr val="bg1"/>
                </a:solidFill>
              </a:rPr>
              <a:t>dem </a:t>
            </a:r>
            <a:r>
              <a:rPr lang="de-DE" sz="2000" dirty="0">
                <a:solidFill>
                  <a:schemeClr val="bg1"/>
                </a:solidFill>
              </a:rPr>
              <a:t>die </a:t>
            </a:r>
            <a:r>
              <a:rPr lang="de-DE" sz="2000" b="1" i="1" dirty="0">
                <a:solidFill>
                  <a:schemeClr val="bg1"/>
                </a:solidFill>
              </a:rPr>
              <a:t>Zeitschrift </a:t>
            </a:r>
            <a:r>
              <a:rPr lang="de-DE" sz="2000" b="1" i="1">
                <a:solidFill>
                  <a:schemeClr val="bg1"/>
                </a:solidFill>
              </a:rPr>
              <a:t>finanziert </a:t>
            </a:r>
            <a:r>
              <a:rPr lang="de-DE" sz="2000" smtClean="0">
                <a:solidFill>
                  <a:schemeClr val="bg1"/>
                </a:solidFill>
              </a:rPr>
              <a:t>wird </a:t>
            </a:r>
            <a:r>
              <a:rPr lang="de-DE" sz="2000" dirty="0">
                <a:solidFill>
                  <a:schemeClr val="bg1"/>
                </a:solidFill>
              </a:rPr>
              <a:t>und nicht der jeweilige Artikel.</a:t>
            </a:r>
          </a:p>
        </p:txBody>
      </p:sp>
    </p:spTree>
    <p:extLst>
      <p:ext uri="{BB962C8B-B14F-4D97-AF65-F5344CB8AC3E}">
        <p14:creationId xmlns:p14="http://schemas.microsoft.com/office/powerpoint/2010/main" val="341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6709070" y="1924417"/>
            <a:ext cx="5169134" cy="2942247"/>
          </a:xfrm>
          <a:prstGeom prst="wedgeRectCallout">
            <a:avLst>
              <a:gd name="adj1" fmla="val 44071"/>
              <a:gd name="adj2" fmla="val 85687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DD24C-60EB-F04E-AF9B-BABCEF9F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6" y="3743539"/>
            <a:ext cx="2823112" cy="2823112"/>
          </a:xfrm>
          <a:prstGeom prst="rect">
            <a:avLst/>
          </a:prstGeom>
        </p:spPr>
      </p:pic>
      <p:sp>
        <p:nvSpPr>
          <p:cNvPr id="6" name="Ovale Legende 5"/>
          <p:cNvSpPr/>
          <p:nvPr/>
        </p:nvSpPr>
        <p:spPr bwMode="auto">
          <a:xfrm>
            <a:off x="1775020" y="1222775"/>
            <a:ext cx="4320980" cy="2591206"/>
          </a:xfrm>
          <a:prstGeom prst="wedgeEllipseCallout">
            <a:avLst>
              <a:gd name="adj1" fmla="val -45353"/>
              <a:gd name="adj2" fmla="val 5931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88090" y="1641215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„Autor*innen ohne feste Anbindung an eine wissenschaftliche Einrichtung </a:t>
            </a:r>
            <a:r>
              <a:rPr lang="de-DE"/>
              <a:t>können </a:t>
            </a:r>
            <a:r>
              <a:rPr lang="de-DE" smtClean="0"/>
              <a:t>nicht </a:t>
            </a:r>
            <a:r>
              <a:rPr lang="de-DE"/>
              <a:t>mehr </a:t>
            </a:r>
            <a:r>
              <a:rPr lang="de-DE" smtClean="0"/>
              <a:t>publizieren, da sie kein Geld für teure APCs haben.“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0B517-A5BE-B349-B0CD-B6A120260FC4}"/>
              </a:ext>
            </a:extLst>
          </p:cNvPr>
          <p:cNvSpPr txBox="1"/>
          <p:nvPr/>
        </p:nvSpPr>
        <p:spPr>
          <a:xfrm>
            <a:off x="7020601" y="2272155"/>
            <a:ext cx="46780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Das </a:t>
            </a:r>
            <a:r>
              <a:rPr lang="de-DE" sz="2000" err="1">
                <a:solidFill>
                  <a:schemeClr val="bg1"/>
                </a:solidFill>
              </a:rPr>
              <a:t>author</a:t>
            </a:r>
            <a:r>
              <a:rPr lang="de-DE" sz="2000">
                <a:solidFill>
                  <a:schemeClr val="bg1"/>
                </a:solidFill>
              </a:rPr>
              <a:t>-</a:t>
            </a:r>
            <a:r>
              <a:rPr lang="de-DE" sz="2000" err="1">
                <a:solidFill>
                  <a:schemeClr val="bg1"/>
                </a:solidFill>
              </a:rPr>
              <a:t>pays</a:t>
            </a:r>
            <a:r>
              <a:rPr lang="de-DE" sz="2000">
                <a:solidFill>
                  <a:schemeClr val="bg1"/>
                </a:solidFill>
              </a:rPr>
              <a:t>-Modell </a:t>
            </a:r>
            <a:r>
              <a:rPr lang="de-DE" sz="2000" smtClean="0">
                <a:solidFill>
                  <a:schemeClr val="bg1"/>
                </a:solidFill>
              </a:rPr>
              <a:t>ist tatsächlich </a:t>
            </a:r>
            <a:r>
              <a:rPr lang="de-DE" sz="2000" b="1" i="1">
                <a:solidFill>
                  <a:schemeClr val="bg1"/>
                </a:solidFill>
              </a:rPr>
              <a:t>problematisch</a:t>
            </a:r>
            <a:r>
              <a:rPr lang="de-DE" sz="2000" smtClean="0">
                <a:solidFill>
                  <a:schemeClr val="bg1"/>
                </a:solidFill>
              </a:rPr>
              <a:t>.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„</a:t>
            </a:r>
            <a:r>
              <a:rPr lang="de-DE" sz="2000" b="1" i="1" dirty="0" err="1">
                <a:solidFill>
                  <a:schemeClr val="bg1"/>
                </a:solidFill>
              </a:rPr>
              <a:t>Waivers</a:t>
            </a:r>
            <a:r>
              <a:rPr lang="de-DE" sz="2000" dirty="0">
                <a:solidFill>
                  <a:schemeClr val="bg1"/>
                </a:solidFill>
              </a:rPr>
              <a:t>“ werden von den </a:t>
            </a:r>
            <a:r>
              <a:rPr lang="de-DE" sz="2000">
                <a:solidFill>
                  <a:schemeClr val="bg1"/>
                </a:solidFill>
              </a:rPr>
              <a:t>Verlagen </a:t>
            </a:r>
            <a:r>
              <a:rPr lang="de-DE" sz="2000" smtClean="0">
                <a:solidFill>
                  <a:schemeClr val="bg1"/>
                </a:solidFill>
              </a:rPr>
              <a:t>sehr </a:t>
            </a:r>
            <a:r>
              <a:rPr lang="de-DE" sz="2000" dirty="0">
                <a:solidFill>
                  <a:schemeClr val="bg1"/>
                </a:solidFill>
              </a:rPr>
              <a:t>willkürlich vergeben.</a:t>
            </a:r>
          </a:p>
          <a:p>
            <a:r>
              <a:rPr lang="de-DE" sz="2000" dirty="0">
                <a:solidFill>
                  <a:schemeClr val="bg1"/>
                </a:solidFill>
              </a:rPr>
              <a:t>Es gibt allerdings ein </a:t>
            </a:r>
            <a:r>
              <a:rPr lang="de-DE" sz="2000">
                <a:solidFill>
                  <a:schemeClr val="bg1"/>
                </a:solidFill>
              </a:rPr>
              <a:t>finanzielles </a:t>
            </a:r>
            <a:r>
              <a:rPr lang="de-DE" sz="2000" smtClean="0">
                <a:solidFill>
                  <a:schemeClr val="bg1"/>
                </a:solidFill>
              </a:rPr>
              <a:t>OA-Modell</a:t>
            </a:r>
            <a:r>
              <a:rPr lang="de-DE" sz="2000" dirty="0">
                <a:solidFill>
                  <a:schemeClr val="bg1"/>
                </a:solidFill>
              </a:rPr>
              <a:t>, das auch für diese </a:t>
            </a:r>
            <a:r>
              <a:rPr lang="de-DE" sz="2000">
                <a:solidFill>
                  <a:schemeClr val="bg1"/>
                </a:solidFill>
              </a:rPr>
              <a:t>Autor*innen </a:t>
            </a:r>
            <a:r>
              <a:rPr lang="de-DE" sz="2000" smtClean="0">
                <a:solidFill>
                  <a:schemeClr val="bg1"/>
                </a:solidFill>
              </a:rPr>
              <a:t>funktioniert ...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Welche Open-Access-Optionen gibt es eigentlich?</a:t>
            </a:r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60889268"/>
              </p:ext>
            </p:extLst>
          </p:nvPr>
        </p:nvGraphicFramePr>
        <p:xfrm>
          <a:off x="2085473" y="1009080"/>
          <a:ext cx="7416800" cy="587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3467136" y="2009344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Diamond / Diamant:</a:t>
            </a:r>
          </a:p>
          <a:p>
            <a:r>
              <a:rPr lang="de-DE" sz="1600" dirty="0"/>
              <a:t>- „Free in, </a:t>
            </a:r>
            <a:r>
              <a:rPr lang="de-DE" sz="1600" dirty="0" err="1"/>
              <a:t>free</a:t>
            </a:r>
            <a:r>
              <a:rPr lang="de-DE" sz="1600" dirty="0"/>
              <a:t> out.“</a:t>
            </a:r>
          </a:p>
          <a:p>
            <a:r>
              <a:rPr lang="de-DE" sz="1600" dirty="0"/>
              <a:t>- Weder Kosten für</a:t>
            </a:r>
            <a:br>
              <a:rPr lang="de-DE" sz="1600" dirty="0"/>
            </a:br>
            <a:r>
              <a:rPr lang="de-DE" sz="1600" dirty="0"/>
              <a:t>   Autor noch Leser</a:t>
            </a:r>
          </a:p>
          <a:p>
            <a:r>
              <a:rPr lang="de-DE" sz="1600" dirty="0"/>
              <a:t>- Subventioniert von </a:t>
            </a:r>
            <a:br>
              <a:rPr lang="de-DE" sz="1600" dirty="0"/>
            </a:br>
            <a:r>
              <a:rPr lang="de-DE" sz="1600" dirty="0"/>
              <a:t>  Organisationen</a:t>
            </a:r>
            <a:br>
              <a:rPr lang="de-DE" sz="1600" dirty="0"/>
            </a:br>
            <a:r>
              <a:rPr lang="de-DE" sz="1600" dirty="0"/>
              <a:t>- z.B. Veröffentlichung</a:t>
            </a:r>
            <a:br>
              <a:rPr lang="de-DE" sz="1600" dirty="0"/>
            </a:br>
            <a:r>
              <a:rPr lang="de-DE" sz="1600" dirty="0"/>
              <a:t>  in einem Repositorium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023992" y="2132455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Grün:</a:t>
            </a:r>
          </a:p>
          <a:p>
            <a:r>
              <a:rPr lang="de-DE" sz="1600" dirty="0"/>
              <a:t>- Zweitveröffentlichung </a:t>
            </a:r>
            <a:br>
              <a:rPr lang="de-DE" sz="1600" dirty="0"/>
            </a:br>
            <a:r>
              <a:rPr lang="de-DE" sz="1600" dirty="0"/>
              <a:t>  im Repositorium</a:t>
            </a:r>
          </a:p>
          <a:p>
            <a:r>
              <a:rPr lang="de-DE" sz="1600" dirty="0"/>
              <a:t>- „Selbstarchivierung“</a:t>
            </a:r>
          </a:p>
          <a:p>
            <a:r>
              <a:rPr lang="de-DE" sz="1600" dirty="0"/>
              <a:t>- Meist der Postprint</a:t>
            </a:r>
          </a:p>
          <a:p>
            <a:r>
              <a:rPr lang="de-DE" sz="1600" dirty="0"/>
              <a:t>- Oft nur zeitversetzt </a:t>
            </a:r>
            <a:br>
              <a:rPr lang="de-DE" sz="1600" dirty="0"/>
            </a:br>
            <a:r>
              <a:rPr lang="de-DE" sz="1600" dirty="0"/>
              <a:t>  erlaubt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835860" y="4644570"/>
            <a:ext cx="3060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Gold:</a:t>
            </a:r>
          </a:p>
          <a:p>
            <a:r>
              <a:rPr lang="de-DE" sz="1600" dirty="0"/>
              <a:t>- Erstveröffentlichung</a:t>
            </a:r>
          </a:p>
          <a:p>
            <a:r>
              <a:rPr lang="de-DE" sz="1600" dirty="0"/>
              <a:t>- Kostenpflichtig (APCs)</a:t>
            </a:r>
          </a:p>
          <a:p>
            <a:r>
              <a:rPr lang="de-DE" sz="1600" dirty="0"/>
              <a:t>- Open-Access-Lizenzvertrag</a:t>
            </a:r>
          </a:p>
          <a:p>
            <a:r>
              <a:rPr lang="de-DE" sz="1600" dirty="0"/>
              <a:t>- Pure OA-Zeitschriften</a:t>
            </a:r>
          </a:p>
          <a:p>
            <a:r>
              <a:rPr lang="de-DE" sz="1600" dirty="0"/>
              <a:t>- Hybride OA-Zeitschriften</a:t>
            </a:r>
          </a:p>
        </p:txBody>
      </p:sp>
    </p:spTree>
    <p:extLst>
      <p:ext uri="{BB962C8B-B14F-4D97-AF65-F5344CB8AC3E}">
        <p14:creationId xmlns:p14="http://schemas.microsoft.com/office/powerpoint/2010/main" val="330473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2562116"/>
            <a:ext cx="2727960" cy="2727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Lösungsvorschlag: </a:t>
            </a:r>
            <a:r>
              <a:rPr lang="en-GB" altLang="de-DE" smtClean="0"/>
              <a:t>Open-Access-Transformation durch Diamant</a:t>
            </a:r>
            <a:r>
              <a:rPr lang="en-GB" altLang="de-DE"/>
              <a:t>!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19400" y="1481874"/>
            <a:ext cx="8350849" cy="4888445"/>
          </a:xfrm>
        </p:spPr>
        <p:txBody>
          <a:bodyPr/>
          <a:lstStyle/>
          <a:p>
            <a:pPr marL="298350" indent="-285750">
              <a:buSzPct val="150000"/>
              <a:buBlip>
                <a:blip r:embed="rId3"/>
              </a:buBlip>
            </a:pPr>
            <a:r>
              <a:rPr lang="de-DE"/>
              <a:t>Kosten der Verlagsarbeit (Administration, Hosting, Produktion, Vermarktung) werden gedeckt</a:t>
            </a:r>
          </a:p>
          <a:p>
            <a:pPr marL="298350" indent="-285750">
              <a:buSzPct val="150000"/>
              <a:buBlip>
                <a:blip r:embed="rId3"/>
              </a:buBlip>
            </a:pPr>
            <a:r>
              <a:rPr lang="de-DE"/>
              <a:t>Autor*innen können sich auf Forschung konzentrieren und müssen sich nicht mit der Finanzierung der Veröffentlichungen auseinandersetzen</a:t>
            </a:r>
          </a:p>
          <a:p>
            <a:pPr marL="298350" indent="-285750">
              <a:buSzPct val="150000"/>
              <a:buBlip>
                <a:blip r:embed="rId3"/>
              </a:buBlip>
            </a:pPr>
            <a:r>
              <a:rPr lang="de-DE"/>
              <a:t>Idealerweise nicht über viele kleine, unabhängige Universitätsverlage, sondern über effizientere Kooperationsmodelle</a:t>
            </a:r>
          </a:p>
          <a:p>
            <a:pPr marL="298350" indent="-285750">
              <a:buSzPct val="150000"/>
              <a:buBlip>
                <a:blip r:embed="rId3"/>
              </a:buBlip>
            </a:pPr>
            <a:r>
              <a:rPr lang="de-DE"/>
              <a:t>Finanziert durch eine Kombination aus Fördermitteln und Mitgliedschaften</a:t>
            </a:r>
          </a:p>
          <a:p>
            <a:pPr marL="298350" indent="-285750">
              <a:buSzPct val="150000"/>
              <a:buBlip>
                <a:blip r:embed="rId3"/>
              </a:buBlip>
            </a:pPr>
            <a:r>
              <a:rPr lang="de-DE"/>
              <a:t>Beispiele von großen </a:t>
            </a:r>
            <a:r>
              <a:rPr lang="de-DE" smtClean="0"/>
              <a:t>Diamant-Open-Access-Initiativen, </a:t>
            </a:r>
            <a:r>
              <a:rPr lang="de-DE"/>
              <a:t>die bereits sehr erfolgreich operieren:</a:t>
            </a:r>
          </a:p>
          <a:p>
            <a:pPr marL="501750" lvl="1" indent="-285750">
              <a:buSzPct val="150000"/>
              <a:buBlip>
                <a:blip r:embed="rId3"/>
              </a:buBlip>
            </a:pPr>
            <a:r>
              <a:rPr lang="de-DE"/>
              <a:t>Open Library of Humanities (OLH)</a:t>
            </a:r>
          </a:p>
          <a:p>
            <a:pPr marL="501750" lvl="1" indent="-285750">
              <a:buSzPct val="150000"/>
              <a:buBlip>
                <a:blip r:embed="rId3"/>
              </a:buBlip>
            </a:pPr>
            <a:r>
              <a:rPr lang="de-DE"/>
              <a:t>Knowledge </a:t>
            </a:r>
            <a:r>
              <a:rPr lang="de-DE" smtClean="0"/>
              <a:t>Unlatched</a:t>
            </a:r>
          </a:p>
          <a:p>
            <a:pPr marL="501750" lvl="1" indent="-285750">
              <a:buSzPct val="150000"/>
              <a:buBlip>
                <a:blip r:embed="rId3"/>
              </a:buBlip>
            </a:pPr>
            <a:r>
              <a:rPr lang="de-DE" smtClean="0"/>
              <a:t>SCOAP3</a:t>
            </a:r>
          </a:p>
          <a:p>
            <a:pPr marL="501750" lvl="1" indent="-285750">
              <a:buSzPct val="150000"/>
              <a:buBlip>
                <a:blip r:embed="rId3"/>
              </a:buBlip>
            </a:pPr>
            <a:r>
              <a:rPr lang="de-DE" smtClean="0"/>
              <a:t>Chronos (Gates Foundation)</a:t>
            </a:r>
            <a:endParaRPr lang="de-DE"/>
          </a:p>
          <a:p>
            <a:pPr marL="298350" indent="-285750">
              <a:buFont typeface="Arial" panose="020B0604020202020204" pitchFamily="34" charset="0"/>
              <a:buChar char="•"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9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Wie funktioniert Open Access in der Praxis?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5979"/>
          <a:stretch/>
        </p:blipFill>
        <p:spPr>
          <a:xfrm>
            <a:off x="1292514" y="1104002"/>
            <a:ext cx="9606972" cy="52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Manuskriptversionen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D7BF9F3A-AD92-4A00-92B9-88DA39D550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16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1809928" y="1275339"/>
          <a:ext cx="8606552" cy="2201479"/>
        </p:xfrm>
        <a:graphic>
          <a:graphicData uri="http://schemas.openxmlformats.org/drawingml/2006/table">
            <a:tbl>
              <a:tblPr/>
              <a:tblGrid>
                <a:gridCol w="1012535">
                  <a:extLst>
                    <a:ext uri="{9D8B030D-6E8A-4147-A177-3AD203B41FA5}">
                      <a16:colId xmlns:a16="http://schemas.microsoft.com/office/drawing/2014/main" val="2893890838"/>
                    </a:ext>
                  </a:extLst>
                </a:gridCol>
                <a:gridCol w="1617353">
                  <a:extLst>
                    <a:ext uri="{9D8B030D-6E8A-4147-A177-3AD203B41FA5}">
                      <a16:colId xmlns:a16="http://schemas.microsoft.com/office/drawing/2014/main" val="1894031142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967390266"/>
                    </a:ext>
                  </a:extLst>
                </a:gridCol>
              </a:tblGrid>
              <a:tr h="22211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Wird</a:t>
                      </a:r>
                      <a:r>
                        <a:rPr lang="en-GB" sz="12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auch</a:t>
                      </a:r>
                      <a:r>
                        <a:rPr lang="en-GB" sz="12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genannt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35787"/>
                  </a:ext>
                </a:extLst>
              </a:tr>
              <a:tr h="48374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Preprint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Draft; </a:t>
                      </a:r>
                      <a:r>
                        <a:rPr lang="en-GB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Eingereichtes</a:t>
                      </a: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Manuskript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Eingereichte</a:t>
                      </a:r>
                      <a:r>
                        <a:rPr lang="en-US" sz="1200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Version des Artikels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vor dem Peer-R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eview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de-DE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Korrekturen noch nicht eingearbeitet.</a:t>
                      </a:r>
                      <a:endParaRPr lang="en-US" sz="12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564436"/>
                  </a:ext>
                </a:extLst>
              </a:tr>
              <a:tr h="9514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Postprint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Author Accepted Manuscript (AAM);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Akzeptiertes</a:t>
                      </a: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Manuskript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9994" marR="0" indent="-359994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0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orrigierte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Version des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Artikels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kern="120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dem 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Peer-Review,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ohne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Verlags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-Branding.</a:t>
                      </a: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59994" marR="0" indent="-359994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en-US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Darf korrigiert werden.</a:t>
                      </a:r>
                    </a:p>
                    <a:p>
                      <a:pPr marL="359994" marR="0" indent="-359994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 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Tabellen und Bilder können an die relevanten Stellen im Dokument</a:t>
                      </a:r>
                      <a:r>
                        <a:rPr lang="en-US" sz="1200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versetzt werden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59994" marR="0" indent="-359994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en-US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Druckfahnen sind bereits Verlagseigentum und zählen nicht als Postprint.</a:t>
                      </a: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186636"/>
                  </a:ext>
                </a:extLst>
              </a:tr>
              <a:tr h="5441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Verlagspdf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Finale Version; Proofs; Version of Record (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Verlagsversion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inklusive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Layout, Design</a:t>
                      </a:r>
                      <a:r>
                        <a:rPr lang="en-US" sz="120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und </a:t>
                      </a:r>
                      <a:r>
                        <a:rPr lang="en-US" sz="1200" kern="12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Seitenzählung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Korrekturfahnen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zählen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bereits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zur</a:t>
                      </a:r>
                      <a:r>
                        <a:rPr lang="en-US" sz="120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kern="12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Verlagsversion</a:t>
                      </a:r>
                      <a:r>
                        <a:rPr lang="en-US" sz="120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kern="12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dazu</a:t>
                      </a:r>
                      <a:r>
                        <a:rPr lang="en-US" sz="120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!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).</a:t>
                      </a:r>
                      <a:endParaRPr lang="en-US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834617"/>
                  </a:ext>
                </a:extLst>
              </a:tr>
            </a:tbl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3691437"/>
            <a:ext cx="2393778" cy="300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11" y="3667077"/>
            <a:ext cx="2110332" cy="303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17030" y="3689321"/>
            <a:ext cx="109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Calibri" panose="020F0502020204030204" pitchFamily="34" charset="0"/>
              </a:rPr>
              <a:t>Postprint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599195" y="3689321"/>
            <a:ext cx="149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Calibri" panose="020F0502020204030204" pitchFamily="34" charset="0"/>
              </a:rPr>
              <a:t>Verlagspdf</a:t>
            </a:r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8722393" y="3873987"/>
            <a:ext cx="810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10800000" flipH="1">
            <a:off x="1997743" y="3873987"/>
            <a:ext cx="810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Zeitschriften-Policies in SHERPA/RoMEO</a:t>
            </a:r>
            <a:endParaRPr lang="de-DE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algn="ctr"/>
            <a:r>
              <a:rPr lang="en-GB" dirty="0">
                <a:hlinkClick r:id="rId2"/>
              </a:rPr>
              <a:t>http://www.sherpa.ac.uk/romeo/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7779" t="36924" r="18161" b="7539"/>
          <a:stretch/>
        </p:blipFill>
        <p:spPr>
          <a:xfrm>
            <a:off x="1757916" y="1995053"/>
            <a:ext cx="8831763" cy="42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2241748" y="1730152"/>
          <a:ext cx="7886701" cy="158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2851">
                  <a:extLst>
                    <a:ext uri="{9D8B030D-6E8A-4147-A177-3AD203B41FA5}">
                      <a16:colId xmlns:a16="http://schemas.microsoft.com/office/drawing/2014/main" val="3690240724"/>
                    </a:ext>
                  </a:extLst>
                </a:gridCol>
              </a:tblGrid>
              <a:tr h="639585">
                <a:tc>
                  <a:txBody>
                    <a:bodyPr/>
                    <a:lstStyle/>
                    <a:p>
                      <a:r>
                        <a:rPr lang="de-DE" sz="1800" dirty="0"/>
                        <a:t>Bücher</a:t>
                      </a:r>
                    </a:p>
                  </a:txBody>
                  <a:tcPr marT="45669" marB="45669">
                    <a:solidFill>
                      <a:srgbClr val="AD00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aseline="0" dirty="0"/>
                        <a:t>Zeitschriften</a:t>
                      </a:r>
                      <a:endParaRPr lang="de-DE" sz="1800" dirty="0"/>
                    </a:p>
                  </a:txBody>
                  <a:tcPr marT="45669" marB="45669">
                    <a:solidFill>
                      <a:srgbClr val="AD00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Dissertationen</a:t>
                      </a:r>
                      <a:endParaRPr lang="de-DE" sz="1800" dirty="0"/>
                    </a:p>
                  </a:txBody>
                  <a:tcPr marT="45669" marB="45669">
                    <a:solidFill>
                      <a:srgbClr val="AD00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  DOAB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   </a:t>
                      </a:r>
                      <a:r>
                        <a:rPr lang="en-US" sz="1400" dirty="0"/>
                        <a:t>(Directory of OA Books)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   </a:t>
                      </a:r>
                      <a:r>
                        <a:rPr lang="de-DE" sz="1400" dirty="0"/>
                        <a:t>Google Books</a:t>
                      </a:r>
                      <a:endParaRPr lang="en-US" sz="14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  DOAJ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   </a:t>
                      </a:r>
                      <a:r>
                        <a:rPr lang="en-US" sz="1400" dirty="0"/>
                        <a:t>(Directory of OA Journals)</a:t>
                      </a:r>
                      <a:endParaRPr lang="de-DE" sz="14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  BASE </a:t>
                      </a:r>
                      <a:r>
                        <a:rPr lang="en-US" sz="1400" b="0" dirty="0"/>
                        <a:t>(Deutschland</a:t>
                      </a:r>
                      <a:r>
                        <a:rPr lang="en-US" sz="1400" b="0" baseline="0" dirty="0"/>
                        <a:t>)</a:t>
                      </a:r>
                      <a:r>
                        <a:rPr lang="en-US" sz="1400" b="1" dirty="0"/>
                        <a:t/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   </a:t>
                      </a:r>
                      <a:r>
                        <a:rPr lang="en-US" sz="1400" b="0" dirty="0" err="1"/>
                        <a:t>EThOS</a:t>
                      </a:r>
                      <a:r>
                        <a:rPr lang="en-US" sz="1400" dirty="0"/>
                        <a:t> (UK)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   DART-Europe E-theses Portal (EU)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   </a:t>
                      </a:r>
                      <a:r>
                        <a:rPr lang="en-US" sz="1400" dirty="0" err="1"/>
                        <a:t>OpenThesis</a:t>
                      </a:r>
                      <a:r>
                        <a:rPr lang="en-US" sz="1400" dirty="0"/>
                        <a:t> (USA)</a:t>
                      </a:r>
                      <a:endParaRPr lang="de-DE" sz="1400" dirty="0"/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/>
          </p:nvPr>
        </p:nvGraphicFramePr>
        <p:xfrm>
          <a:off x="2222697" y="3357340"/>
          <a:ext cx="7886700" cy="244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1262">
                  <a:extLst>
                    <a:ext uri="{9D8B030D-6E8A-4147-A177-3AD203B41FA5}">
                      <a16:colId xmlns:a16="http://schemas.microsoft.com/office/drawing/2014/main" val="3759684326"/>
                    </a:ext>
                  </a:extLst>
                </a:gridCol>
              </a:tblGrid>
              <a:tr h="7103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Portale (</a:t>
                      </a:r>
                      <a:r>
                        <a:rPr lang="de-DE" sz="18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Digitalisate</a:t>
                      </a:r>
                      <a:r>
                        <a:rPr lang="de-DE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32" marB="45732">
                    <a:solidFill>
                      <a:srgbClr val="AD007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Suchmaschinen</a:t>
                      </a:r>
                    </a:p>
                  </a:txBody>
                  <a:tcPr marT="45732" marB="45732">
                    <a:solidFill>
                      <a:srgbClr val="AD00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(Fach)-Repositorien</a:t>
                      </a:r>
                    </a:p>
                  </a:txBody>
                  <a:tcPr marT="45732" marB="45732">
                    <a:solidFill>
                      <a:srgbClr val="AD00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/>
                        <a:t>   Deutsche Digitale</a:t>
                      </a:r>
                      <a:br>
                        <a:rPr lang="de-DE" sz="1400" b="1" dirty="0"/>
                      </a:br>
                      <a:r>
                        <a:rPr lang="de-DE" sz="1400" b="1" dirty="0"/>
                        <a:t>   Bibliothek</a:t>
                      </a:r>
                      <a:br>
                        <a:rPr lang="de-DE" sz="1400" b="1" dirty="0"/>
                      </a:br>
                      <a:r>
                        <a:rPr lang="de-DE" sz="1400" b="1" dirty="0"/>
                        <a:t>  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Europeana</a:t>
                      </a:r>
                      <a:r>
                        <a:rPr lang="de-DE" sz="1400" dirty="0"/>
                        <a:t/>
                      </a:r>
                      <a:br>
                        <a:rPr lang="de-DE" sz="1400" dirty="0"/>
                      </a:br>
                      <a:r>
                        <a:rPr lang="de-DE" sz="1400" baseline="0" dirty="0"/>
                        <a:t>   </a:t>
                      </a:r>
                      <a:r>
                        <a:rPr lang="de-DE" sz="1400" dirty="0"/>
                        <a:t>Digitale Sammlungen im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   Bibliotheksverbund</a:t>
                      </a:r>
                      <a:r>
                        <a:rPr lang="de-DE" sz="1400" baseline="0" dirty="0"/>
                        <a:t> Bayern</a:t>
                      </a:r>
                      <a:endParaRPr lang="de-DE" sz="14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  BASE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   CORE</a:t>
                      </a:r>
                      <a:r>
                        <a:rPr lang="en-US" sz="1400" b="0" dirty="0"/>
                        <a:t/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   </a:t>
                      </a:r>
                      <a:r>
                        <a:rPr lang="en-US" sz="1400" dirty="0"/>
                        <a:t>OAPEN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   Open DOAR</a:t>
                      </a:r>
                    </a:p>
                    <a:p>
                      <a:endParaRPr lang="de-DE" sz="14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OPUS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(Universität Augsburg)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ArXiv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PubMedCentral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RePEc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(Economics)</a:t>
                      </a:r>
                      <a:b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Social Science Research Network</a:t>
                      </a:r>
                      <a:b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econbiz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367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48" y="2425476"/>
            <a:ext cx="1158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23" y="2852515"/>
            <a:ext cx="1158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2425476"/>
            <a:ext cx="1158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53" y="4346352"/>
            <a:ext cx="1158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53" y="4136801"/>
            <a:ext cx="1158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48" y="4787676"/>
            <a:ext cx="1158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48" y="4555901"/>
            <a:ext cx="1158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48" y="4151090"/>
            <a:ext cx="1158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4562252"/>
            <a:ext cx="1158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4765451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2425476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2644551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2869976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3085876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4792440"/>
            <a:ext cx="11588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4581301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Grafik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4359051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4136801"/>
            <a:ext cx="115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Grafik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5214715"/>
            <a:ext cx="1158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Grafik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5003577"/>
            <a:ext cx="1158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Wie finde ich Open-Access-Literatur?</a:t>
            </a:r>
          </a:p>
        </p:txBody>
      </p:sp>
    </p:spTree>
    <p:extLst>
      <p:ext uri="{BB962C8B-B14F-4D97-AF65-F5344CB8AC3E}">
        <p14:creationId xmlns:p14="http://schemas.microsoft.com/office/powerpoint/2010/main" val="150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344252"/>
            <a:ext cx="1613694" cy="5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61" y="4221089"/>
            <a:ext cx="1695684" cy="99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Inhaltsplatzhalter 2"/>
          <p:cNvSpPr txBox="1">
            <a:spLocks/>
          </p:cNvSpPr>
          <p:nvPr/>
        </p:nvSpPr>
        <p:spPr bwMode="auto">
          <a:xfrm>
            <a:off x="2351584" y="2102892"/>
            <a:ext cx="583264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/>
              <a:t>Infos für verschiedene Fächer: </a:t>
            </a:r>
            <a:r>
              <a:rPr lang="de-DE">
                <a:hlinkClick r:id="rId5"/>
              </a:rPr>
              <a:t>http://open-access.net/informationen-fuer-verschiedene-faecher/</a:t>
            </a:r>
            <a:r>
              <a:rPr lang="de-DE"/>
              <a:t>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de-DE" altLang="de-DE"/>
              <a:t>Unpaywall</a:t>
            </a:r>
            <a:r>
              <a:rPr lang="de-DE" altLang="de-DE" dirty="0"/>
              <a:t>: </a:t>
            </a:r>
            <a:r>
              <a:rPr lang="de-DE" altLang="de-DE" dirty="0" err="1"/>
              <a:t>Plugin</a:t>
            </a:r>
            <a:r>
              <a:rPr lang="de-DE" altLang="de-DE" dirty="0"/>
              <a:t>. DOI nötig. </a:t>
            </a:r>
            <a:r>
              <a:rPr lang="de-DE" altLang="de-DE" dirty="0">
                <a:hlinkClick r:id="rId6"/>
              </a:rPr>
              <a:t>http://unpaywall.org/</a:t>
            </a:r>
            <a:r>
              <a:rPr lang="de-DE" altLang="de-DE" dirty="0"/>
              <a:t> 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de-DE" altLang="de-DE" dirty="0"/>
              <a:t>Open Access Button: Suche nach Autor, Titel, DOI. </a:t>
            </a:r>
            <a:r>
              <a:rPr lang="de-DE" altLang="de-DE" dirty="0">
                <a:hlinkClick r:id="rId7"/>
              </a:rPr>
              <a:t>https://openaccessbutton.org</a:t>
            </a:r>
            <a:r>
              <a:rPr lang="de-DE" altLang="de-DE">
                <a:hlinkClick r:id="rId7"/>
              </a:rPr>
              <a:t>/</a:t>
            </a:r>
            <a:r>
              <a:rPr lang="de-DE" altLang="de-DE"/>
              <a:t> </a:t>
            </a:r>
            <a:endParaRPr lang="de-DE" alt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39" y="2204864"/>
            <a:ext cx="1152128" cy="9309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Wie finde ich Open-Access-Literatur?</a:t>
            </a:r>
          </a:p>
        </p:txBody>
      </p:sp>
    </p:spTree>
    <p:extLst>
      <p:ext uri="{BB962C8B-B14F-4D97-AF65-F5344CB8AC3E}">
        <p14:creationId xmlns:p14="http://schemas.microsoft.com/office/powerpoint/2010/main" val="12262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smtClean="0"/>
              <a:t>Das ist Open Science</a:t>
            </a:r>
            <a:endParaRPr lang="de-DE" altLang="de-DE" sz="3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95342"/>
            <a:ext cx="9898381" cy="518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8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Nächste Schritte und Kontakt</a:t>
            </a:r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9BDEAEEF-B3AF-4E25-860D-E6E06271F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03368"/>
            <a:ext cx="5598900" cy="3246630"/>
          </a:xfrm>
        </p:spPr>
        <p:txBody>
          <a:bodyPr/>
          <a:lstStyle/>
          <a:p>
            <a:pPr lvl="1"/>
            <a:r>
              <a:rPr lang="de-DE"/>
              <a:t>Open-Access-Beauftragte Ihrer Universitäten ansprechen</a:t>
            </a:r>
          </a:p>
          <a:p>
            <a:pPr lvl="1"/>
            <a:r>
              <a:rPr lang="de-DE"/>
              <a:t>Mit Kolleg*innen über Open Access reden</a:t>
            </a:r>
          </a:p>
          <a:p>
            <a:pPr lvl="1"/>
            <a:r>
              <a:rPr lang="de-DE"/>
              <a:t>Mit Verlagen über Open Access reden</a:t>
            </a:r>
          </a:p>
          <a:p>
            <a:pPr lvl="1"/>
            <a:r>
              <a:rPr lang="de-DE"/>
              <a:t>Open Access publizieren (Gold)</a:t>
            </a:r>
          </a:p>
          <a:p>
            <a:pPr lvl="1"/>
            <a:r>
              <a:rPr lang="de-DE"/>
              <a:t>Publikationen in instutionellen Repositorien sichtbar machen und zur Verfügung stellen (Grün)</a:t>
            </a:r>
          </a:p>
          <a:p>
            <a:pPr lvl="1"/>
            <a:r>
              <a:rPr lang="de-DE"/>
              <a:t>Open-Access-Literatur nutzen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D7BF9F3A-AD92-4A00-92B9-88DA39D550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5" name="Grafik 4" descr="Clipart - Walking to the futu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86" y="1938567"/>
            <a:ext cx="3101521" cy="217623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16243" y="5157298"/>
            <a:ext cx="4682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Open </a:t>
            </a:r>
            <a:r>
              <a:rPr lang="de-DE" b="1" dirty="0"/>
              <a:t>Access </a:t>
            </a:r>
            <a:r>
              <a:rPr lang="de-DE" b="1"/>
              <a:t>/ Publizieren:</a:t>
            </a:r>
          </a:p>
          <a:p>
            <a:r>
              <a:rPr lang="de-DE" b="1"/>
              <a:t>Sonja </a:t>
            </a:r>
            <a:r>
              <a:rPr lang="de-DE" b="1" dirty="0" err="1"/>
              <a:t>Härkönen</a:t>
            </a:r>
            <a:endParaRPr lang="de-DE" b="1" dirty="0"/>
          </a:p>
          <a:p>
            <a:r>
              <a:rPr lang="de-DE" dirty="0"/>
              <a:t>(0821) 598 - 5403</a:t>
            </a:r>
          </a:p>
          <a:p>
            <a:r>
              <a:rPr lang="de-DE" dirty="0"/>
              <a:t>openaccess@bibliothek.uni-augsburg.de</a:t>
            </a:r>
          </a:p>
        </p:txBody>
      </p:sp>
      <p:pic>
        <p:nvPicPr>
          <p:cNvPr id="7" name="Grafik 6" descr="Email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" y="6050395"/>
            <a:ext cx="254851" cy="254851"/>
          </a:xfrm>
          <a:prstGeom prst="rect">
            <a:avLst/>
          </a:prstGeom>
        </p:spPr>
      </p:pic>
      <p:pic>
        <p:nvPicPr>
          <p:cNvPr id="8" name="Grafik 7" descr="Talaksan:Emblem phone.svg - Wikipedia, ang malayang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3" y="5741421"/>
            <a:ext cx="288032" cy="288032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30" y="5220635"/>
            <a:ext cx="751429" cy="10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AC541-1B67-6443-80F6-3D076AE32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964" y="1179438"/>
            <a:ext cx="5556071" cy="555607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13" y="2335654"/>
            <a:ext cx="160362" cy="2505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22" y="2338034"/>
            <a:ext cx="155297" cy="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8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1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Weiterführende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400" y="1329094"/>
            <a:ext cx="10753200" cy="5328379"/>
          </a:xfrm>
        </p:spPr>
        <p:txBody>
          <a:bodyPr/>
          <a:lstStyle/>
          <a:p>
            <a:pPr>
              <a:buSzPct val="150000"/>
              <a:buBlip>
                <a:blip r:embed="rId2"/>
              </a:buBlip>
            </a:pPr>
            <a:r>
              <a:rPr lang="en-GB" sz="1250" dirty="0"/>
              <a:t>Open Access </a:t>
            </a:r>
            <a:r>
              <a:rPr lang="en-GB" sz="1250" err="1"/>
              <a:t>im</a:t>
            </a:r>
            <a:r>
              <a:rPr lang="en-GB" sz="1250"/>
              <a:t> Überblick. </a:t>
            </a:r>
            <a:r>
              <a:rPr lang="en-GB" sz="1250" dirty="0">
                <a:hlinkClick r:id="rId3"/>
              </a:rPr>
              <a:t>https://</a:t>
            </a:r>
            <a:r>
              <a:rPr lang="en-GB" sz="1250">
                <a:hlinkClick r:id="rId3"/>
              </a:rPr>
              <a:t>open-access.net/</a:t>
            </a:r>
            <a:r>
              <a:rPr lang="en-GB" sz="1250"/>
              <a:t>.</a:t>
            </a:r>
            <a:endParaRPr lang="de-DE" sz="1250" dirty="0"/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Björk, B.-C. &amp; Solomon, D. (2012). Open access versus subscription journals: a comparison of scientific impact. BMC medicine, 10 (73). </a:t>
            </a:r>
            <a:r>
              <a:rPr lang="de-DE" sz="1250">
                <a:hlinkClick r:id="rId4"/>
              </a:rPr>
              <a:t>doi:10.1186/1741-7015-10-73</a:t>
            </a:r>
            <a:r>
              <a:rPr lang="de-DE" sz="1250"/>
              <a:t>. 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Bohannon, J. (2013). Who's Afraid of Peer Review? Science, 342 (6154), 60-65. </a:t>
            </a:r>
            <a:r>
              <a:rPr lang="de-DE" sz="1250">
                <a:hlinkClick r:id="rId5"/>
              </a:rPr>
              <a:t>doi:10.1126/science.342.6154.60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Carr, L. &amp; Harnad, S. (2005) Keystroke Economy: A Study of the Time and Effort Involved in Self-Archiving.  </a:t>
            </a:r>
            <a:r>
              <a:rPr lang="de-DE" sz="1250">
                <a:hlinkClick r:id="rId6"/>
              </a:rPr>
              <a:t>http://eprints.soton.ac.uk/260688/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Gutknecht, C. (2014). Schweizer Verlage – Das letzte Aufbäumen vor Open Access. Wisspub.net, 12.05.2014. </a:t>
            </a:r>
            <a:r>
              <a:rPr lang="de-DE" sz="1250">
                <a:hlinkClick r:id="rId7"/>
              </a:rPr>
              <a:t>https://wisspub.net/2014/05/12/schweizer-verlage-das-letzte-aufbaumen-vor-open-access/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Herb, U. (2013). Unzutreffend, aber schmerzhaft: Der Open-Access-Sting der Zeitschrift Science. Telepolis, (09.10.2013). </a:t>
            </a:r>
            <a:r>
              <a:rPr lang="de-DE" sz="1250">
                <a:hlinkClick r:id="rId8"/>
              </a:rPr>
              <a:t>http://www.heise.de/tp/artikel/40/40056/1.html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Houghton, J.W. (2009). Open Access - What are the economic benefits? Victoria, Australia. Verfügbar unter: </a:t>
            </a:r>
            <a:r>
              <a:rPr lang="de-DE" sz="1250">
                <a:hlinkClick r:id="rId9"/>
              </a:rPr>
              <a:t>http://www.knowledge-exchange.info/Admin/Public/DWSDownload.aspx?File=%2fFiles%2fFiler%2fdownloads%2fOA_What_are_the_economic_benefits_-_a_comparison_of_UK-NL-DK__FINAL_logos.pdf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Schimmer, R., Geschuhn, K. &amp; Palzenberger, M. (2013). Open Access in Zahlen: Der Umbruch in der Wissenschaftskommunikation als Herausforderung für Bibliotheken. Zeitschrift für Bibliothekswesen und Bibliographie, 60 (5), 244-250. </a:t>
            </a:r>
            <a:r>
              <a:rPr lang="de-DE" sz="1250">
                <a:hlinkClick r:id="rId10"/>
              </a:rPr>
              <a:t>doi:10.3196/186429501360532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Swan, A. (2010). The Open Access citation advantage: Studies and results to date. Truro, UK: Key Perspectives Ltd. </a:t>
            </a:r>
            <a:r>
              <a:rPr lang="de-DE" sz="1250">
                <a:hlinkClick r:id="rId11"/>
              </a:rPr>
              <a:t>http://eprints.ecs.soton.ac.uk/18516/</a:t>
            </a:r>
            <a:r>
              <a:rPr lang="de-DE" sz="1250"/>
              <a:t>.</a:t>
            </a:r>
          </a:p>
          <a:p>
            <a:pPr>
              <a:buSzPct val="150000"/>
              <a:buBlip>
                <a:blip r:embed="rId2"/>
              </a:buBlip>
            </a:pPr>
            <a:r>
              <a:rPr lang="de-DE" sz="1250"/>
              <a:t>Swan, A. &amp; Houghton, J.W. (2012). Going for Gold? The costs and benefits of Gold Open Access for UK research </a:t>
            </a:r>
            <a:r>
              <a:rPr lang="de-DE" sz="1250" smtClean="0"/>
              <a:t>institutions: </a:t>
            </a:r>
            <a:r>
              <a:rPr lang="de-DE" sz="1250"/>
              <a:t>further economic modelling. Joint Information Systems Committee (JISC). </a:t>
            </a:r>
            <a:r>
              <a:rPr lang="de-DE" sz="1250">
                <a:hlinkClick r:id="rId12"/>
              </a:rPr>
              <a:t>http://repository.jisc.ac.uk/610/2/Modelling_Gold_Open_Access_for_institutions_-_final_draft3.pdf</a:t>
            </a:r>
            <a:r>
              <a:rPr lang="de-DE" sz="125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2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4988760" y="3042003"/>
            <a:ext cx="2241475" cy="2499900"/>
            <a:chOff x="3699185" y="2697311"/>
            <a:chExt cx="1891289" cy="2109340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829" y="2697311"/>
              <a:ext cx="1152000" cy="1800000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3699185" y="4469050"/>
              <a:ext cx="1891289" cy="33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/>
                <a:t>Open Science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7224829" y="4325522"/>
            <a:ext cx="1809808" cy="1424115"/>
            <a:chOff x="5364311" y="4581128"/>
            <a:chExt cx="1809808" cy="142411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4581128"/>
              <a:ext cx="658125" cy="1080000"/>
            </a:xfrm>
            <a:prstGeom prst="rect">
              <a:avLst/>
            </a:prstGeom>
          </p:spPr>
        </p:pic>
        <p:sp>
          <p:nvSpPr>
            <p:cNvPr id="14" name="Rectangle 9"/>
            <p:cNvSpPr/>
            <p:nvPr/>
          </p:nvSpPr>
          <p:spPr>
            <a:xfrm>
              <a:off x="5364311" y="5605133"/>
              <a:ext cx="18098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/>
                <a:t>Open</a:t>
              </a:r>
              <a:r>
                <a:rPr lang="en-GB">
                  <a:solidFill>
                    <a:prstClr val="black"/>
                  </a:solidFill>
                </a:rPr>
                <a:t> </a:t>
              </a:r>
              <a:r>
                <a:rPr lang="en-GB" sz="2000"/>
                <a:t>Source</a:t>
              </a:r>
              <a:endParaRPr lang="en-GB" sz="20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7522469" y="1970779"/>
            <a:ext cx="1512168" cy="1453864"/>
            <a:chOff x="5637029" y="2157311"/>
            <a:chExt cx="1512168" cy="1453864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316" y="2157311"/>
              <a:ext cx="601594" cy="1080000"/>
            </a:xfrm>
            <a:prstGeom prst="rect">
              <a:avLst/>
            </a:prstGeom>
          </p:spPr>
        </p:pic>
        <p:sp>
          <p:nvSpPr>
            <p:cNvPr id="15" name="Rectangle 13"/>
            <p:cNvSpPr/>
            <p:nvPr/>
          </p:nvSpPr>
          <p:spPr>
            <a:xfrm>
              <a:off x="5637029" y="3211065"/>
              <a:ext cx="15121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/>
                <a:t>Open Data</a:t>
              </a:r>
              <a:endParaRPr lang="en-GB" sz="2000" dirty="0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792946" y="4360601"/>
            <a:ext cx="2345979" cy="1454296"/>
            <a:chOff x="3469897" y="980728"/>
            <a:chExt cx="2345979" cy="145429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229" y="980728"/>
              <a:ext cx="691200" cy="1080000"/>
            </a:xfrm>
            <a:prstGeom prst="rect">
              <a:avLst/>
            </a:prstGeom>
          </p:spPr>
        </p:pic>
        <p:sp>
          <p:nvSpPr>
            <p:cNvPr id="16" name="Rectangle 13"/>
            <p:cNvSpPr/>
            <p:nvPr/>
          </p:nvSpPr>
          <p:spPr>
            <a:xfrm>
              <a:off x="3469897" y="2034914"/>
              <a:ext cx="23459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/>
                <a:t>Open </a:t>
              </a:r>
              <a:r>
                <a:rPr lang="en-GB" sz="2000" dirty="0"/>
                <a:t>Education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2772160" y="1935421"/>
            <a:ext cx="2347485" cy="1427798"/>
            <a:chOff x="1385039" y="2204864"/>
            <a:chExt cx="2347485" cy="142779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182" y="2204864"/>
              <a:ext cx="691200" cy="1080000"/>
            </a:xfrm>
            <a:prstGeom prst="rect">
              <a:avLst/>
            </a:prstGeom>
          </p:spPr>
        </p:pic>
        <p:sp>
          <p:nvSpPr>
            <p:cNvPr id="17" name="Rectangle 9"/>
            <p:cNvSpPr/>
            <p:nvPr/>
          </p:nvSpPr>
          <p:spPr>
            <a:xfrm>
              <a:off x="1385039" y="3232552"/>
              <a:ext cx="23474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/>
                <a:t>Open</a:t>
              </a:r>
              <a:r>
                <a:rPr lang="en-GB">
                  <a:solidFill>
                    <a:prstClr val="black"/>
                  </a:solidFill>
                </a:rPr>
                <a:t> </a:t>
              </a:r>
              <a:r>
                <a:rPr lang="en-GB" sz="2000"/>
                <a:t>Methodology</a:t>
              </a:r>
              <a:endParaRPr lang="en-GB" sz="200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119645" y="747214"/>
            <a:ext cx="1981371" cy="1501893"/>
            <a:chOff x="2166268" y="5085184"/>
            <a:chExt cx="1981371" cy="150189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519" y="5085184"/>
              <a:ext cx="691200" cy="1080000"/>
            </a:xfrm>
            <a:prstGeom prst="rect">
              <a:avLst/>
            </a:prstGeom>
          </p:spPr>
        </p:pic>
        <p:sp>
          <p:nvSpPr>
            <p:cNvPr id="18" name="Rectangle 9"/>
            <p:cNvSpPr/>
            <p:nvPr/>
          </p:nvSpPr>
          <p:spPr>
            <a:xfrm>
              <a:off x="2166268" y="6156190"/>
              <a:ext cx="198137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b="1"/>
                <a:t>Open</a:t>
              </a:r>
              <a:r>
                <a:rPr lang="en-GB" sz="2200" b="1">
                  <a:solidFill>
                    <a:prstClr val="black"/>
                  </a:solidFill>
                </a:rPr>
                <a:t> </a:t>
              </a:r>
              <a:r>
                <a:rPr lang="en-GB" sz="2200" b="1"/>
                <a:t>Access</a:t>
              </a:r>
              <a:endParaRPr lang="en-GB" sz="2200" b="1" dirty="0"/>
            </a:p>
          </p:txBody>
        </p:sp>
      </p:grpSp>
      <p:cxnSp>
        <p:nvCxnSpPr>
          <p:cNvPr id="23" name="Gerade Verbindung mit Pfeil 22"/>
          <p:cNvCxnSpPr/>
          <p:nvPr/>
        </p:nvCxnSpPr>
        <p:spPr bwMode="auto">
          <a:xfrm flipV="1">
            <a:off x="6958549" y="3057289"/>
            <a:ext cx="379778" cy="119931"/>
          </a:xfrm>
          <a:prstGeom prst="straightConnector1">
            <a:avLst/>
          </a:prstGeom>
          <a:ln w="63500">
            <a:solidFill>
              <a:srgbClr val="AD007C"/>
            </a:solidFill>
            <a:headEnd type="none" w="med" len="med"/>
            <a:tailEnd type="triangle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 bwMode="auto">
          <a:xfrm flipV="1">
            <a:off x="6072349" y="2407490"/>
            <a:ext cx="1" cy="387626"/>
          </a:xfrm>
          <a:prstGeom prst="straightConnector1">
            <a:avLst/>
          </a:prstGeom>
          <a:ln w="63500">
            <a:solidFill>
              <a:srgbClr val="AD007C"/>
            </a:solidFill>
            <a:headEnd type="none" w="med" len="med"/>
            <a:tailEnd type="triangle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 bwMode="auto">
          <a:xfrm flipH="1" flipV="1">
            <a:off x="4971558" y="3042004"/>
            <a:ext cx="377530" cy="132951"/>
          </a:xfrm>
          <a:prstGeom prst="straightConnector1">
            <a:avLst/>
          </a:prstGeom>
          <a:ln w="63500">
            <a:solidFill>
              <a:srgbClr val="AD007C"/>
            </a:solidFill>
            <a:headEnd type="none" w="med" len="med"/>
            <a:tailEnd type="triangle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 bwMode="auto">
          <a:xfrm flipH="1">
            <a:off x="4898225" y="4584401"/>
            <a:ext cx="302801" cy="226192"/>
          </a:xfrm>
          <a:prstGeom prst="straightConnector1">
            <a:avLst/>
          </a:prstGeom>
          <a:ln w="63500">
            <a:solidFill>
              <a:srgbClr val="AD007C"/>
            </a:solidFill>
            <a:headEnd type="none" w="med" len="med"/>
            <a:tailEnd type="triangle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 bwMode="auto">
          <a:xfrm>
            <a:off x="7063926" y="4584311"/>
            <a:ext cx="285434" cy="226282"/>
          </a:xfrm>
          <a:prstGeom prst="straightConnector1">
            <a:avLst/>
          </a:prstGeom>
          <a:ln w="63500">
            <a:solidFill>
              <a:srgbClr val="AD007C"/>
            </a:solidFill>
            <a:headEnd type="none" w="med" len="med"/>
            <a:tailEnd type="triangle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Grafik 18" descr="Lupa Vidrio Búsqueda - Imagen gratis en Pixabay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2553756"/>
            <a:ext cx="305372" cy="313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dirty="0"/>
              <a:t>Was </a:t>
            </a:r>
            <a:r>
              <a:rPr lang="en-GB" altLang="de-DE" sz="3200" dirty="0" err="1"/>
              <a:t>ist</a:t>
            </a:r>
            <a:r>
              <a:rPr lang="en-GB" altLang="de-DE" sz="3200" dirty="0"/>
              <a:t> Open Access?</a:t>
            </a:r>
            <a:endParaRPr lang="de-DE" altLang="de-DE" sz="3200" dirty="0"/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 bwMode="auto">
          <a:xfrm>
            <a:off x="776146" y="2420938"/>
            <a:ext cx="6988233" cy="294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/>
            <a:r>
              <a:rPr lang="en-GB" altLang="de-DE" sz="2000" i="1" dirty="0"/>
              <a:t>“Open Access</a:t>
            </a:r>
            <a:r>
              <a:rPr lang="en-GB" altLang="de-DE" sz="2000" dirty="0"/>
              <a:t> </a:t>
            </a:r>
            <a:r>
              <a:rPr lang="en-GB" altLang="de-DE" sz="2000" dirty="0" err="1"/>
              <a:t>meint</a:t>
            </a:r>
            <a:r>
              <a:rPr lang="en-GB" altLang="de-DE" sz="2000" dirty="0"/>
              <a:t>, </a:t>
            </a:r>
            <a:r>
              <a:rPr lang="en-GB" altLang="de-DE" sz="2000" dirty="0" err="1"/>
              <a:t>dass</a:t>
            </a:r>
            <a:r>
              <a:rPr lang="en-GB" altLang="de-DE" sz="2000" dirty="0"/>
              <a:t> … [</a:t>
            </a:r>
            <a:r>
              <a:rPr lang="en-GB" altLang="de-DE" sz="2000" dirty="0" err="1"/>
              <a:t>wissenschaftliche</a:t>
            </a:r>
            <a:r>
              <a:rPr lang="en-GB" altLang="de-DE" sz="2000" dirty="0"/>
              <a:t>] </a:t>
            </a:r>
            <a:r>
              <a:rPr lang="en-GB" altLang="de-DE" sz="2000" dirty="0" err="1"/>
              <a:t>Literatur</a:t>
            </a:r>
            <a:r>
              <a:rPr lang="en-GB" altLang="de-DE" sz="2000" dirty="0"/>
              <a:t> </a:t>
            </a:r>
            <a:r>
              <a:rPr lang="en-GB" altLang="de-DE" sz="2000" b="1" dirty="0" err="1"/>
              <a:t>kostenfrei</a:t>
            </a:r>
            <a:r>
              <a:rPr lang="en-GB" altLang="de-DE" sz="2000" dirty="0"/>
              <a:t> und </a:t>
            </a:r>
            <a:r>
              <a:rPr lang="en-GB" altLang="de-DE" sz="2000" b="1" dirty="0" err="1"/>
              <a:t>öffentlich</a:t>
            </a:r>
            <a:r>
              <a:rPr lang="en-GB" altLang="de-DE" sz="2000" dirty="0"/>
              <a:t> </a:t>
            </a:r>
            <a:r>
              <a:rPr lang="en-GB" altLang="de-DE" sz="2000" dirty="0" err="1"/>
              <a:t>im</a:t>
            </a:r>
            <a:r>
              <a:rPr lang="en-GB" altLang="de-DE" sz="2000" dirty="0"/>
              <a:t> Internet </a:t>
            </a:r>
            <a:r>
              <a:rPr lang="en-GB" altLang="de-DE" sz="2000" dirty="0" err="1"/>
              <a:t>zugänglich</a:t>
            </a:r>
            <a:r>
              <a:rPr lang="en-GB" altLang="de-DE" sz="2000" dirty="0"/>
              <a:t> sein </a:t>
            </a:r>
            <a:r>
              <a:rPr lang="en-GB" altLang="de-DE" sz="2000" dirty="0" err="1"/>
              <a:t>sollte</a:t>
            </a:r>
            <a:r>
              <a:rPr lang="en-GB" altLang="de-DE" sz="2000" dirty="0"/>
              <a:t>, so </a:t>
            </a:r>
            <a:r>
              <a:rPr lang="en-GB" altLang="de-DE" sz="2000" dirty="0" err="1"/>
              <a:t>dass</a:t>
            </a:r>
            <a:r>
              <a:rPr lang="en-GB" altLang="de-DE" sz="2000" dirty="0"/>
              <a:t> </a:t>
            </a:r>
            <a:r>
              <a:rPr lang="en-GB" altLang="de-DE" sz="2000" dirty="0" err="1"/>
              <a:t>Interessierte</a:t>
            </a:r>
            <a:r>
              <a:rPr lang="en-GB" altLang="de-DE" sz="2000" dirty="0"/>
              <a:t> die </a:t>
            </a:r>
            <a:r>
              <a:rPr lang="en-GB" altLang="de-DE" sz="2000" dirty="0" err="1"/>
              <a:t>Volltexte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lesen</a:t>
            </a:r>
            <a:r>
              <a:rPr lang="en-GB" altLang="de-DE" sz="2000" dirty="0"/>
              <a:t>, </a:t>
            </a:r>
            <a:r>
              <a:rPr lang="en-GB" altLang="de-DE" sz="2000" b="1" dirty="0" err="1"/>
              <a:t>herunterladen</a:t>
            </a:r>
            <a:r>
              <a:rPr lang="en-GB" altLang="de-DE" sz="2000" dirty="0"/>
              <a:t>, </a:t>
            </a:r>
            <a:r>
              <a:rPr lang="en-GB" altLang="de-DE" sz="2000" b="1" dirty="0" err="1"/>
              <a:t>kopieren</a:t>
            </a:r>
            <a:r>
              <a:rPr lang="en-GB" altLang="de-DE" sz="2000" dirty="0"/>
              <a:t>, </a:t>
            </a:r>
            <a:r>
              <a:rPr lang="en-GB" altLang="de-DE" sz="2000" b="1" dirty="0" err="1"/>
              <a:t>verteilen</a:t>
            </a:r>
            <a:r>
              <a:rPr lang="en-GB" altLang="de-DE" sz="2000" dirty="0"/>
              <a:t>, </a:t>
            </a:r>
            <a:r>
              <a:rPr lang="en-GB" altLang="de-DE" sz="2000" b="1" dirty="0" err="1"/>
              <a:t>drucken</a:t>
            </a:r>
            <a:r>
              <a:rPr lang="en-GB" altLang="de-DE" sz="2000" dirty="0"/>
              <a:t>, in </a:t>
            </a:r>
            <a:r>
              <a:rPr lang="en-GB" altLang="de-DE" sz="2000" dirty="0" err="1"/>
              <a:t>ihnen</a:t>
            </a:r>
            <a:r>
              <a:rPr lang="en-GB" altLang="de-DE" sz="2000" dirty="0"/>
              <a:t> </a:t>
            </a:r>
            <a:r>
              <a:rPr lang="en-GB" altLang="de-DE" sz="2000" dirty="0" err="1"/>
              <a:t>suchen</a:t>
            </a:r>
            <a:r>
              <a:rPr lang="en-GB" altLang="de-DE" sz="2000" dirty="0"/>
              <a:t>, auf </a:t>
            </a:r>
            <a:r>
              <a:rPr lang="en-GB" altLang="de-DE" sz="2000" dirty="0" err="1"/>
              <a:t>sie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verweisen</a:t>
            </a:r>
            <a:r>
              <a:rPr lang="en-GB" altLang="de-DE" sz="2000" dirty="0"/>
              <a:t> und </a:t>
            </a:r>
            <a:r>
              <a:rPr lang="en-GB" altLang="de-DE" sz="2000" dirty="0" err="1"/>
              <a:t>sie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auch</a:t>
            </a:r>
            <a:r>
              <a:rPr lang="en-GB" altLang="de-DE" sz="2000" dirty="0"/>
              <a:t> </a:t>
            </a:r>
            <a:r>
              <a:rPr lang="en-GB" altLang="de-DE" sz="2000" dirty="0" err="1"/>
              <a:t>sonst</a:t>
            </a:r>
            <a:r>
              <a:rPr lang="en-GB" altLang="de-DE" sz="2000" dirty="0"/>
              <a:t> auf </a:t>
            </a:r>
            <a:r>
              <a:rPr lang="en-GB" altLang="de-DE" sz="2000" dirty="0" err="1"/>
              <a:t>jede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denkbare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legale</a:t>
            </a:r>
            <a:r>
              <a:rPr lang="en-GB" altLang="de-DE" sz="2000" dirty="0"/>
              <a:t> Weise </a:t>
            </a:r>
            <a:r>
              <a:rPr lang="en-GB" altLang="de-DE" sz="2000" b="1" dirty="0" err="1"/>
              <a:t>benutzen</a:t>
            </a:r>
            <a:r>
              <a:rPr lang="en-GB" altLang="de-DE" sz="2000" dirty="0"/>
              <a:t> </a:t>
            </a:r>
            <a:r>
              <a:rPr lang="en-GB" altLang="de-DE" sz="2000" dirty="0" err="1"/>
              <a:t>können</a:t>
            </a:r>
            <a:r>
              <a:rPr lang="en-GB" altLang="de-DE" sz="2000" dirty="0"/>
              <a:t>, </a:t>
            </a:r>
            <a:r>
              <a:rPr lang="en-GB" altLang="de-DE" sz="2000" dirty="0" err="1"/>
              <a:t>ohne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finanzielle</a:t>
            </a:r>
            <a:r>
              <a:rPr lang="en-GB" altLang="de-DE" sz="2000" dirty="0"/>
              <a:t>, </a:t>
            </a:r>
            <a:r>
              <a:rPr lang="en-GB" altLang="de-DE" sz="2000" dirty="0" err="1"/>
              <a:t>gesetzliche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oder</a:t>
            </a:r>
            <a:r>
              <a:rPr lang="en-GB" altLang="de-DE" sz="2000" dirty="0"/>
              <a:t> </a:t>
            </a:r>
            <a:r>
              <a:rPr lang="en-GB" altLang="de-DE" sz="2000" dirty="0" err="1"/>
              <a:t>technische</a:t>
            </a:r>
            <a:r>
              <a:rPr lang="en-GB" altLang="de-DE" sz="2000" dirty="0"/>
              <a:t> </a:t>
            </a:r>
            <a:r>
              <a:rPr lang="en-GB" altLang="de-DE" sz="2000" dirty="0" err="1"/>
              <a:t>Barrieren</a:t>
            </a:r>
            <a:r>
              <a:rPr lang="en-GB" altLang="de-DE" sz="2000" dirty="0"/>
              <a:t> </a:t>
            </a:r>
            <a:r>
              <a:rPr lang="en-GB" altLang="de-DE" sz="2000" dirty="0" err="1"/>
              <a:t>jenseits</a:t>
            </a:r>
            <a:r>
              <a:rPr lang="en-GB" altLang="de-DE" sz="2000" dirty="0"/>
              <a:t> von </a:t>
            </a:r>
            <a:r>
              <a:rPr lang="en-GB" altLang="de-DE" sz="2000" dirty="0" err="1"/>
              <a:t>denen</a:t>
            </a:r>
            <a:r>
              <a:rPr lang="en-GB" altLang="de-DE" sz="2000" dirty="0"/>
              <a:t>, die </a:t>
            </a:r>
            <a:r>
              <a:rPr lang="en-GB" altLang="de-DE" sz="2000" dirty="0" err="1"/>
              <a:t>mit</a:t>
            </a:r>
            <a:r>
              <a:rPr lang="en-GB" altLang="de-DE" sz="2000" dirty="0"/>
              <a:t> </a:t>
            </a:r>
            <a:r>
              <a:rPr lang="en-GB" altLang="de-DE" sz="2000" dirty="0" err="1"/>
              <a:t>dem</a:t>
            </a:r>
            <a:r>
              <a:rPr lang="en-GB" altLang="de-DE" sz="2000" dirty="0"/>
              <a:t> Internet-</a:t>
            </a:r>
            <a:r>
              <a:rPr lang="en-GB" altLang="de-DE" sz="2000" dirty="0" err="1"/>
              <a:t>Zugang</a:t>
            </a:r>
            <a:r>
              <a:rPr lang="en-GB" altLang="de-DE" sz="2000" dirty="0"/>
              <a:t> </a:t>
            </a:r>
            <a:r>
              <a:rPr lang="en-GB" altLang="de-DE" sz="2000" dirty="0" err="1"/>
              <a:t>selbst</a:t>
            </a:r>
            <a:r>
              <a:rPr lang="en-GB" altLang="de-DE" sz="2000" dirty="0"/>
              <a:t> </a:t>
            </a:r>
            <a:r>
              <a:rPr lang="en-GB" altLang="de-DE" sz="2000" dirty="0" err="1"/>
              <a:t>verbunden</a:t>
            </a:r>
            <a:r>
              <a:rPr lang="en-GB" altLang="de-DE" sz="2000" dirty="0"/>
              <a:t> </a:t>
            </a:r>
            <a:r>
              <a:rPr lang="en-GB" altLang="de-DE" sz="2000" dirty="0" err="1"/>
              <a:t>sind</a:t>
            </a:r>
            <a:r>
              <a:rPr lang="en-GB" altLang="de-DE" sz="2000" dirty="0"/>
              <a:t>.” </a:t>
            </a:r>
            <a:endParaRPr lang="de-DE" altLang="de-DE" sz="1200" dirty="0"/>
          </a:p>
        </p:txBody>
      </p:sp>
      <p:pic>
        <p:nvPicPr>
          <p:cNvPr id="819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341" y="2220411"/>
            <a:ext cx="29337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hteck 2"/>
          <p:cNvSpPr>
            <a:spLocks noChangeArrowheads="1"/>
          </p:cNvSpPr>
          <p:nvPr/>
        </p:nvSpPr>
        <p:spPr bwMode="auto">
          <a:xfrm>
            <a:off x="3719513" y="5953126"/>
            <a:ext cx="6769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GB" altLang="de-DE" sz="1000" dirty="0"/>
              <a:t>(</a:t>
            </a:r>
            <a:r>
              <a:rPr lang="en-GB" altLang="de-DE" sz="1000" dirty="0" err="1"/>
              <a:t>Budapester</a:t>
            </a:r>
            <a:r>
              <a:rPr lang="en-GB" altLang="de-DE" sz="1000" dirty="0"/>
              <a:t> Open Access Initiative, </a:t>
            </a:r>
            <a:r>
              <a:rPr lang="en-GB" altLang="de-DE" sz="1000" u="sng" dirty="0">
                <a:hlinkClick r:id="rId4"/>
              </a:rPr>
              <a:t>http://www.budapestopenaccessinitiative.org/translations/german-translation</a:t>
            </a:r>
            <a:r>
              <a:rPr lang="en-GB" altLang="de-DE" sz="1000" dirty="0"/>
              <a:t>)</a:t>
            </a:r>
            <a:endParaRPr lang="de-DE" altLang="de-DE" sz="1000" dirty="0"/>
          </a:p>
        </p:txBody>
      </p:sp>
    </p:spTree>
    <p:extLst>
      <p:ext uri="{BB962C8B-B14F-4D97-AF65-F5344CB8AC3E}">
        <p14:creationId xmlns:p14="http://schemas.microsoft.com/office/powerpoint/2010/main" val="31710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991544" y="1448780"/>
            <a:ext cx="8496944" cy="864096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prstClr val="black"/>
              </a:buClr>
              <a:buFont typeface="+mj-lt"/>
              <a:buAutoNum type="arabicPeriod"/>
            </a:pPr>
            <a:r>
              <a:rPr lang="en-GB" sz="1800">
                <a:solidFill>
                  <a:prstClr val="black"/>
                </a:solidFill>
              </a:rPr>
              <a:t>Wie definiert sich diese “Wissenschaftskrise” und was sind die Ursachen?</a:t>
            </a:r>
          </a:p>
          <a:p>
            <a:pPr marL="514350" indent="-514350">
              <a:buClr>
                <a:prstClr val="black"/>
              </a:buClr>
              <a:buFont typeface="+mj-lt"/>
              <a:buAutoNum type="arabicPeriod"/>
            </a:pPr>
            <a:r>
              <a:rPr lang="en-GB" sz="1800">
                <a:solidFill>
                  <a:prstClr val="black"/>
                </a:solidFill>
              </a:rPr>
              <a:t>Sie betrifft mehr als “nur” die Veröffentlichung der Forschungsergebnisse.</a:t>
            </a: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2783632" y="0"/>
            <a:ext cx="4968552" cy="908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28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876565" y="3350423"/>
            <a:ext cx="7920880" cy="1656184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GB" sz="1800" b="1" dirty="0">
                <a:solidFill>
                  <a:prstClr val="black"/>
                </a:solidFill>
              </a:rPr>
              <a:t>Open Access </a:t>
            </a:r>
            <a:r>
              <a:rPr lang="en-GB" sz="1800" b="1" dirty="0" err="1">
                <a:solidFill>
                  <a:prstClr val="black"/>
                </a:solidFill>
              </a:rPr>
              <a:t>kann</a:t>
            </a:r>
            <a:r>
              <a:rPr lang="en-GB" sz="1800" b="1" dirty="0">
                <a:solidFill>
                  <a:prstClr val="black"/>
                </a:solidFill>
              </a:rPr>
              <a:t>:</a:t>
            </a:r>
          </a:p>
          <a:p>
            <a:pPr marL="514350" indent="-514350">
              <a:buClr>
                <a:prstClr val="black"/>
              </a:buClr>
              <a:buFont typeface="+mj-lt"/>
              <a:buAutoNum type="arabicPeriod"/>
            </a:pPr>
            <a:r>
              <a:rPr lang="en-GB" sz="1800" b="1" dirty="0" err="1">
                <a:solidFill>
                  <a:prstClr val="black"/>
                </a:solidFill>
              </a:rPr>
              <a:t>einen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Ausweg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aus</a:t>
            </a:r>
            <a:r>
              <a:rPr lang="en-GB" sz="1800" b="1" dirty="0">
                <a:solidFill>
                  <a:prstClr val="black"/>
                </a:solidFill>
              </a:rPr>
              <a:t> der </a:t>
            </a:r>
            <a:r>
              <a:rPr lang="en-GB" sz="1800" b="1" i="1" dirty="0" err="1">
                <a:solidFill>
                  <a:prstClr val="black"/>
                </a:solidFill>
              </a:rPr>
              <a:t>finanziellen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Krise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bieten</a:t>
            </a:r>
            <a:endParaRPr lang="en-GB" sz="1800" b="1" dirty="0">
              <a:solidFill>
                <a:prstClr val="black"/>
              </a:solidFill>
            </a:endParaRPr>
          </a:p>
          <a:p>
            <a:pPr marL="514350" indent="-514350">
              <a:buClr>
                <a:prstClr val="black"/>
              </a:buClr>
              <a:buFont typeface="+mj-lt"/>
              <a:buAutoNum type="arabicPeriod"/>
            </a:pPr>
            <a:r>
              <a:rPr lang="en-GB" sz="1800" b="1" dirty="0">
                <a:solidFill>
                  <a:prstClr val="black"/>
                </a:solidFill>
              </a:rPr>
              <a:t>die </a:t>
            </a:r>
            <a:r>
              <a:rPr lang="en-GB" sz="1800" b="1" dirty="0" err="1">
                <a:solidFill>
                  <a:prstClr val="black"/>
                </a:solidFill>
              </a:rPr>
              <a:t>Öffnung</a:t>
            </a:r>
            <a:r>
              <a:rPr lang="en-GB" sz="1800" b="1" dirty="0">
                <a:solidFill>
                  <a:prstClr val="black"/>
                </a:solidFill>
              </a:rPr>
              <a:t> der </a:t>
            </a:r>
            <a:r>
              <a:rPr lang="en-GB" sz="1800" b="1" dirty="0" err="1">
                <a:solidFill>
                  <a:prstClr val="black"/>
                </a:solidFill>
              </a:rPr>
              <a:t>Wissenschaft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unterstützen</a:t>
            </a:r>
            <a:endParaRPr lang="en-GB" sz="1800" b="1" dirty="0">
              <a:solidFill>
                <a:prstClr val="black"/>
              </a:solidFill>
            </a:endParaRPr>
          </a:p>
          <a:p>
            <a:pPr marL="514350" indent="-514350">
              <a:buClr>
                <a:prstClr val="black"/>
              </a:buClr>
              <a:buFont typeface="+mj-lt"/>
              <a:buAutoNum type="arabicPeriod"/>
            </a:pPr>
            <a:r>
              <a:rPr lang="en-GB" sz="1800" b="1" dirty="0" err="1">
                <a:solidFill>
                  <a:prstClr val="black"/>
                </a:solidFill>
              </a:rPr>
              <a:t>als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Wegweiser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für</a:t>
            </a:r>
            <a:r>
              <a:rPr lang="en-GB" sz="1800" b="1" dirty="0">
                <a:solidFill>
                  <a:prstClr val="black"/>
                </a:solidFill>
              </a:rPr>
              <a:t> den </a:t>
            </a:r>
            <a:r>
              <a:rPr lang="en-GB" sz="1800" b="1" dirty="0" err="1">
                <a:solidFill>
                  <a:prstClr val="black"/>
                </a:solidFill>
              </a:rPr>
              <a:t>Aufbruch</a:t>
            </a:r>
            <a:r>
              <a:rPr lang="en-GB" sz="1800" b="1" dirty="0">
                <a:solidFill>
                  <a:prstClr val="black"/>
                </a:solidFill>
              </a:rPr>
              <a:t> in </a:t>
            </a:r>
            <a:r>
              <a:rPr lang="en-GB" sz="1800" b="1" dirty="0" err="1">
                <a:solidFill>
                  <a:prstClr val="black"/>
                </a:solidFill>
              </a:rPr>
              <a:t>eine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neue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Richtung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r>
              <a:rPr lang="en-GB" sz="1800" b="1" dirty="0" err="1">
                <a:solidFill>
                  <a:prstClr val="black"/>
                </a:solidFill>
              </a:rPr>
              <a:t>fungieren</a:t>
            </a:r>
            <a:endParaRPr lang="en-GB" sz="12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400"/>
              <a:t>Ist Open Access also ein Weg aus der Wissenschaftskrise?</a:t>
            </a:r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45" y="2780928"/>
            <a:ext cx="2975007" cy="25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3C59C9-2E4D-114A-A82D-300263598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1" y="4378635"/>
            <a:ext cx="2139122" cy="2139122"/>
          </a:xfrm>
          <a:prstGeom prst="rect">
            <a:avLst/>
          </a:prstGeom>
        </p:spPr>
      </p:pic>
      <p:sp>
        <p:nvSpPr>
          <p:cNvPr id="10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6096000" y="1524000"/>
            <a:ext cx="5593080" cy="3672840"/>
          </a:xfrm>
          <a:prstGeom prst="wedgeRectCallout">
            <a:avLst>
              <a:gd name="adj1" fmla="val 46480"/>
              <a:gd name="adj2" fmla="val 79844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e Legende 5"/>
          <p:cNvSpPr/>
          <p:nvPr/>
        </p:nvSpPr>
        <p:spPr bwMode="auto">
          <a:xfrm>
            <a:off x="2157115" y="1885444"/>
            <a:ext cx="3744416" cy="2311986"/>
          </a:xfrm>
          <a:prstGeom prst="wedgeEllipseCallout">
            <a:avLst>
              <a:gd name="adj1" fmla="val -46662"/>
              <a:gd name="adj2" fmla="val 75286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82999" y="2302773"/>
            <a:ext cx="3218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„OA Zeitschriften haben mangelndes Renommee – die Einnahmen sind wichtiger als die Qualität.“ (</a:t>
            </a:r>
            <a:r>
              <a:rPr lang="de-DE" dirty="0" err="1"/>
              <a:t>vanity</a:t>
            </a:r>
            <a:r>
              <a:rPr lang="de-DE" dirty="0"/>
              <a:t> + </a:t>
            </a:r>
            <a:r>
              <a:rPr lang="de-DE" dirty="0" err="1"/>
              <a:t>predatory</a:t>
            </a:r>
            <a:r>
              <a:rPr lang="de-DE" dirty="0"/>
              <a:t> </a:t>
            </a:r>
            <a:r>
              <a:rPr lang="de-DE" dirty="0" err="1"/>
              <a:t>publishing</a:t>
            </a:r>
            <a:r>
              <a:rPr lang="de-DE" dirty="0"/>
              <a:t>)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4F9924-393B-A447-A20C-FB51F3100CDB}"/>
              </a:ext>
            </a:extLst>
          </p:cNvPr>
          <p:cNvSpPr txBox="1"/>
          <p:nvPr/>
        </p:nvSpPr>
        <p:spPr>
          <a:xfrm>
            <a:off x="6308035" y="1775370"/>
            <a:ext cx="51645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>
                <a:solidFill>
                  <a:schemeClr val="bg1"/>
                </a:solidFill>
              </a:rPr>
              <a:t>Open Access ist </a:t>
            </a:r>
            <a:r>
              <a:rPr lang="de-DE" sz="2000">
                <a:solidFill>
                  <a:schemeClr val="bg1"/>
                </a:solidFill>
              </a:rPr>
              <a:t>eine Art der </a:t>
            </a:r>
            <a:r>
              <a:rPr lang="de-DE" sz="2000" b="1" i="1">
                <a:solidFill>
                  <a:schemeClr val="bg1"/>
                </a:solidFill>
              </a:rPr>
              <a:t>Sichtbarkeitmachung</a:t>
            </a:r>
            <a:r>
              <a:rPr lang="de-DE" sz="2000">
                <a:solidFill>
                  <a:schemeClr val="bg1"/>
                </a:solidFill>
              </a:rPr>
              <a:t> von Publikationen. Open </a:t>
            </a:r>
            <a:r>
              <a:rPr lang="de-DE" sz="2000">
                <a:solidFill>
                  <a:schemeClr val="bg1"/>
                </a:solidFill>
              </a:rPr>
              <a:t>Access </a:t>
            </a:r>
            <a:r>
              <a:rPr lang="de-DE" sz="2000" smtClean="0">
                <a:solidFill>
                  <a:schemeClr val="bg1"/>
                </a:solidFill>
              </a:rPr>
              <a:t>und Qualität sind daher nicht kausal abhängig – </a:t>
            </a:r>
            <a:r>
              <a:rPr lang="de-DE" sz="2000" b="1" i="1" smtClean="0">
                <a:solidFill>
                  <a:schemeClr val="bg1"/>
                </a:solidFill>
              </a:rPr>
              <a:t>Peer Review bestimmt die Qualität</a:t>
            </a:r>
            <a:r>
              <a:rPr lang="de-DE" sz="2000" smtClean="0">
                <a:solidFill>
                  <a:schemeClr val="bg1"/>
                </a:solidFill>
              </a:rPr>
              <a:t>!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Vanity </a:t>
            </a:r>
            <a:r>
              <a:rPr lang="de-DE" sz="2000" dirty="0">
                <a:solidFill>
                  <a:schemeClr val="bg1"/>
                </a:solidFill>
              </a:rPr>
              <a:t>und </a:t>
            </a:r>
            <a:r>
              <a:rPr lang="de-DE" sz="2000" dirty="0" err="1">
                <a:solidFill>
                  <a:schemeClr val="bg1"/>
                </a:solidFill>
              </a:rPr>
              <a:t>predatory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publishing</a:t>
            </a:r>
            <a:r>
              <a:rPr lang="de-DE" sz="2000" dirty="0">
                <a:solidFill>
                  <a:schemeClr val="bg1"/>
                </a:solidFill>
              </a:rPr>
              <a:t> gibt es sowohl beim </a:t>
            </a:r>
            <a:r>
              <a:rPr lang="de-DE" sz="2000" dirty="0" err="1">
                <a:solidFill>
                  <a:schemeClr val="bg1"/>
                </a:solidFill>
              </a:rPr>
              <a:t>Closed</a:t>
            </a:r>
            <a:r>
              <a:rPr lang="de-DE" sz="2000" dirty="0">
                <a:solidFill>
                  <a:schemeClr val="bg1"/>
                </a:solidFill>
              </a:rPr>
              <a:t> Access als auch beim </a:t>
            </a:r>
            <a:r>
              <a:rPr lang="de-DE" sz="2000">
                <a:solidFill>
                  <a:schemeClr val="bg1"/>
                </a:solidFill>
              </a:rPr>
              <a:t>Open </a:t>
            </a:r>
            <a:r>
              <a:rPr lang="de-DE" sz="2000" smtClean="0">
                <a:solidFill>
                  <a:schemeClr val="bg1"/>
                </a:solidFill>
              </a:rPr>
              <a:t>Access.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Unterschied</a:t>
            </a:r>
            <a:r>
              <a:rPr lang="de-DE" sz="2000" dirty="0">
                <a:solidFill>
                  <a:schemeClr val="bg1"/>
                </a:solidFill>
              </a:rPr>
              <a:t>: beim </a:t>
            </a:r>
            <a:r>
              <a:rPr lang="de-DE" sz="2000" dirty="0" err="1">
                <a:solidFill>
                  <a:schemeClr val="bg1"/>
                </a:solidFill>
              </a:rPr>
              <a:t>predatory</a:t>
            </a:r>
            <a:r>
              <a:rPr lang="de-DE" sz="2000" dirty="0">
                <a:solidFill>
                  <a:schemeClr val="bg1"/>
                </a:solidFill>
              </a:rPr>
              <a:t> OA </a:t>
            </a:r>
            <a:r>
              <a:rPr lang="de-DE" sz="2000" err="1">
                <a:solidFill>
                  <a:schemeClr val="bg1"/>
                </a:solidFill>
              </a:rPr>
              <a:t>publishing</a:t>
            </a:r>
            <a:r>
              <a:rPr lang="de-DE" sz="2000">
                <a:solidFill>
                  <a:schemeClr val="bg1"/>
                </a:solidFill>
              </a:rPr>
              <a:t> </a:t>
            </a:r>
            <a:r>
              <a:rPr lang="de-DE" sz="2000" smtClean="0">
                <a:solidFill>
                  <a:schemeClr val="bg1"/>
                </a:solidFill>
              </a:rPr>
              <a:t>werden </a:t>
            </a:r>
            <a:r>
              <a:rPr lang="de-DE" sz="2000" dirty="0">
                <a:solidFill>
                  <a:schemeClr val="bg1"/>
                </a:solidFill>
              </a:rPr>
              <a:t>die Autor*innen zur Kasse gebeten.</a:t>
            </a:r>
          </a:p>
        </p:txBody>
      </p:sp>
    </p:spTree>
    <p:extLst>
      <p:ext uri="{BB962C8B-B14F-4D97-AF65-F5344CB8AC3E}">
        <p14:creationId xmlns:p14="http://schemas.microsoft.com/office/powerpoint/2010/main" val="25437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7D0032-60C5-B247-8020-CF5AE343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013" y="4056281"/>
            <a:ext cx="2139122" cy="2139122"/>
          </a:xfrm>
          <a:prstGeom prst="rect">
            <a:avLst/>
          </a:prstGeom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412464" y="1760265"/>
            <a:ext cx="5169134" cy="3062588"/>
          </a:xfrm>
          <a:prstGeom prst="wedgeRectCallout">
            <a:avLst>
              <a:gd name="adj1" fmla="val -43594"/>
              <a:gd name="adj2" fmla="val 82252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e Legende 5"/>
          <p:cNvSpPr/>
          <p:nvPr/>
        </p:nvSpPr>
        <p:spPr bwMode="auto">
          <a:xfrm>
            <a:off x="6719106" y="1935938"/>
            <a:ext cx="3665790" cy="2590659"/>
          </a:xfrm>
          <a:prstGeom prst="wedgeEllipseCallout">
            <a:avLst>
              <a:gd name="adj1" fmla="val 53702"/>
              <a:gd name="adj2" fmla="val 3772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957742" y="2505318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„Die freie Verfügbarkeit online fördert das Plagiieren und Autor*innen verlieren die Kontrolle über die spätere Nutzung und Verwertung.“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1100" y="2120597"/>
            <a:ext cx="51691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Plagiieren war immer </a:t>
            </a:r>
            <a:r>
              <a:rPr lang="de-DE" sz="2000">
                <a:solidFill>
                  <a:schemeClr val="bg1"/>
                </a:solidFill>
              </a:rPr>
              <a:t>schon </a:t>
            </a:r>
            <a:r>
              <a:rPr lang="de-DE" sz="2000" smtClean="0">
                <a:solidFill>
                  <a:schemeClr val="bg1"/>
                </a:solidFill>
              </a:rPr>
              <a:t>möglich.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Die </a:t>
            </a:r>
            <a:r>
              <a:rPr lang="de-DE" sz="2000" dirty="0">
                <a:solidFill>
                  <a:schemeClr val="bg1"/>
                </a:solidFill>
              </a:rPr>
              <a:t>Online-Verfügbarkeit macht im Gegenteil diese Plagiate </a:t>
            </a:r>
            <a:r>
              <a:rPr lang="de-DE" sz="2000">
                <a:solidFill>
                  <a:schemeClr val="bg1"/>
                </a:solidFill>
              </a:rPr>
              <a:t>viel </a:t>
            </a:r>
            <a:r>
              <a:rPr lang="de-DE" sz="2000" b="1" i="1" smtClean="0">
                <a:solidFill>
                  <a:schemeClr val="bg1"/>
                </a:solidFill>
              </a:rPr>
              <a:t>sichtbarer </a:t>
            </a:r>
            <a:r>
              <a:rPr lang="de-DE" sz="2000" b="1" i="1">
                <a:solidFill>
                  <a:schemeClr val="bg1"/>
                </a:solidFill>
              </a:rPr>
              <a:t>und </a:t>
            </a:r>
            <a:r>
              <a:rPr lang="de-DE" sz="2000" b="1" i="1" smtClean="0">
                <a:solidFill>
                  <a:schemeClr val="bg1"/>
                </a:solidFill>
              </a:rPr>
              <a:t>einfacher erkennbar</a:t>
            </a:r>
            <a:r>
              <a:rPr lang="de-DE" sz="2000" dirty="0">
                <a:solidFill>
                  <a:schemeClr val="bg1"/>
                </a:solidFill>
              </a:rPr>
              <a:t>!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Open-Access-Lizenzen </a:t>
            </a:r>
            <a:r>
              <a:rPr lang="de-DE" sz="2000" dirty="0">
                <a:solidFill>
                  <a:schemeClr val="bg1"/>
                </a:solidFill>
              </a:rPr>
              <a:t>erlauben den </a:t>
            </a:r>
            <a:r>
              <a:rPr lang="de-DE" sz="2000">
                <a:solidFill>
                  <a:schemeClr val="bg1"/>
                </a:solidFill>
              </a:rPr>
              <a:t>Autor*innen </a:t>
            </a:r>
            <a:r>
              <a:rPr lang="de-DE" sz="2000" b="1" i="1" smtClean="0">
                <a:solidFill>
                  <a:schemeClr val="bg1"/>
                </a:solidFill>
              </a:rPr>
              <a:t>mehr </a:t>
            </a:r>
            <a:r>
              <a:rPr lang="de-DE" sz="2000" b="1" i="1" dirty="0">
                <a:solidFill>
                  <a:schemeClr val="bg1"/>
                </a:solidFill>
              </a:rPr>
              <a:t>Kontrolle </a:t>
            </a:r>
            <a:r>
              <a:rPr lang="de-DE" sz="2000" dirty="0">
                <a:solidFill>
                  <a:schemeClr val="bg1"/>
                </a:solidFill>
              </a:rPr>
              <a:t>über die spätere Nutzung und Verwertung.</a:t>
            </a:r>
          </a:p>
        </p:txBody>
      </p:sp>
    </p:spTree>
    <p:extLst>
      <p:ext uri="{BB962C8B-B14F-4D97-AF65-F5344CB8AC3E}">
        <p14:creationId xmlns:p14="http://schemas.microsoft.com/office/powerpoint/2010/main" val="9209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6303466" y="1472184"/>
            <a:ext cx="5345990" cy="2759367"/>
          </a:xfrm>
          <a:prstGeom prst="wedgeRectCallout">
            <a:avLst>
              <a:gd name="adj1" fmla="val 44071"/>
              <a:gd name="adj2" fmla="val 85687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BEA9C-1A57-F04C-BA4C-0D14D58E5C44}"/>
              </a:ext>
            </a:extLst>
          </p:cNvPr>
          <p:cNvSpPr txBox="1"/>
          <p:nvPr/>
        </p:nvSpPr>
        <p:spPr>
          <a:xfrm>
            <a:off x="6521482" y="1728482"/>
            <a:ext cx="49099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chemeClr val="bg1"/>
                </a:solidFill>
              </a:rPr>
              <a:t>Open-Access-Teams</a:t>
            </a:r>
            <a:r>
              <a:rPr lang="de-DE" sz="2000" dirty="0">
                <a:solidFill>
                  <a:schemeClr val="bg1"/>
                </a:solidFill>
              </a:rPr>
              <a:t> in den </a:t>
            </a:r>
            <a:r>
              <a:rPr lang="de-DE" sz="2000">
                <a:solidFill>
                  <a:schemeClr val="bg1"/>
                </a:solidFill>
              </a:rPr>
              <a:t>Institutionen </a:t>
            </a:r>
            <a:r>
              <a:rPr lang="de-DE" sz="2000" b="1" i="1" smtClean="0">
                <a:solidFill>
                  <a:schemeClr val="bg1"/>
                </a:solidFill>
              </a:rPr>
              <a:t>unterstützen Sie </a:t>
            </a:r>
            <a:r>
              <a:rPr lang="de-DE" sz="2000" dirty="0">
                <a:solidFill>
                  <a:schemeClr val="bg1"/>
                </a:solidFill>
              </a:rPr>
              <a:t>gerne! 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Wir bieten Schulungen und </a:t>
            </a:r>
            <a:r>
              <a:rPr lang="de-DE" sz="2000" b="1" i="1" smtClean="0">
                <a:solidFill>
                  <a:schemeClr val="bg1"/>
                </a:solidFill>
              </a:rPr>
              <a:t>Hilfe bei der Rechteprüfung</a:t>
            </a:r>
            <a:r>
              <a:rPr lang="de-DE" sz="2000" smtClean="0">
                <a:solidFill>
                  <a:schemeClr val="bg1"/>
                </a:solidFill>
              </a:rPr>
              <a:t> an.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smtClean="0">
                <a:solidFill>
                  <a:schemeClr val="bg1"/>
                </a:solidFill>
              </a:rPr>
              <a:t>Meist genügt die Interaktion mit Open Access zum Zeitpunkt des Einreichens </a:t>
            </a:r>
            <a:r>
              <a:rPr lang="de-DE" sz="2000" dirty="0">
                <a:solidFill>
                  <a:schemeClr val="bg1"/>
                </a:solidFill>
              </a:rPr>
              <a:t>und bei </a:t>
            </a:r>
            <a:r>
              <a:rPr lang="de-DE" sz="2000">
                <a:solidFill>
                  <a:schemeClr val="bg1"/>
                </a:solidFill>
              </a:rPr>
              <a:t>der </a:t>
            </a:r>
            <a:r>
              <a:rPr lang="de-DE" sz="2000" smtClean="0">
                <a:solidFill>
                  <a:schemeClr val="bg1"/>
                </a:solidFill>
              </a:rPr>
              <a:t>Akzeptanz.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ECD12-22F4-494D-8A0D-B2FA2E84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8" y="1593527"/>
            <a:ext cx="2486080" cy="2486080"/>
          </a:xfrm>
          <a:prstGeom prst="rect">
            <a:avLst/>
          </a:prstGeom>
        </p:spPr>
      </p:pic>
      <p:sp>
        <p:nvSpPr>
          <p:cNvPr id="6" name="Ovale Legende 5"/>
          <p:cNvSpPr/>
          <p:nvPr/>
        </p:nvSpPr>
        <p:spPr bwMode="auto">
          <a:xfrm>
            <a:off x="1966383" y="3677620"/>
            <a:ext cx="3692295" cy="2511146"/>
          </a:xfrm>
          <a:prstGeom prst="wedgeEllipseCallout">
            <a:avLst>
              <a:gd name="adj1" fmla="val -47218"/>
              <a:gd name="adj2" fmla="val -70325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79631" y="4253230"/>
            <a:ext cx="3031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„Open Access kostet zu viel Zeit und ist zu kompliziert – welche Lizenzen, welche Repositorien, welche Rechte… .“</a:t>
            </a:r>
          </a:p>
        </p:txBody>
      </p:sp>
    </p:spTree>
    <p:extLst>
      <p:ext uri="{BB962C8B-B14F-4D97-AF65-F5344CB8AC3E}">
        <p14:creationId xmlns:p14="http://schemas.microsoft.com/office/powerpoint/2010/main" val="2550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833745-ECB2-C847-A89A-39AA5D28F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670" y="3754540"/>
            <a:ext cx="2399557" cy="2399557"/>
          </a:xfrm>
          <a:prstGeom prst="rect">
            <a:avLst/>
          </a:prstGeom>
        </p:spPr>
      </p:pic>
      <p:sp>
        <p:nvSpPr>
          <p:cNvPr id="8" name="Rectangular Callout 8">
            <a:extLst>
              <a:ext uri="{FF2B5EF4-FFF2-40B4-BE49-F238E27FC236}">
                <a16:creationId xmlns:a16="http://schemas.microsoft.com/office/drawing/2014/main" id="{F7EDCA30-0672-974A-B485-EBD1FC72F2DC}"/>
              </a:ext>
            </a:extLst>
          </p:cNvPr>
          <p:cNvSpPr/>
          <p:nvPr/>
        </p:nvSpPr>
        <p:spPr>
          <a:xfrm>
            <a:off x="660800" y="2031102"/>
            <a:ext cx="5169134" cy="3099242"/>
          </a:xfrm>
          <a:prstGeom prst="wedgeRectCallout">
            <a:avLst>
              <a:gd name="adj1" fmla="val -45316"/>
              <a:gd name="adj2" fmla="val 83075"/>
            </a:avLst>
          </a:prstGeom>
          <a:solidFill>
            <a:srgbClr val="AD007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e Legende 5"/>
          <p:cNvSpPr/>
          <p:nvPr/>
        </p:nvSpPr>
        <p:spPr bwMode="auto">
          <a:xfrm>
            <a:off x="6734989" y="1549180"/>
            <a:ext cx="3970590" cy="2842450"/>
          </a:xfrm>
          <a:prstGeom prst="wedgeEllipseCallout">
            <a:avLst>
              <a:gd name="adj1" fmla="val 39118"/>
              <a:gd name="adj2" fmla="val 4873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105179" y="2111541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„</a:t>
            </a:r>
            <a:r>
              <a:rPr lang="de-DE" dirty="0"/>
              <a:t>Ohne diese von den Verlagen geförderte Verbreitung würden die genannten Bücher auf Datenbanken liegen, die einer breiteren Öffentlichkeit kaum bekannt sind.</a:t>
            </a:r>
            <a:r>
              <a:rPr lang="de-DE" b="1" dirty="0"/>
              <a:t>“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927648" y="150912"/>
            <a:ext cx="4968552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32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Access – Für und Wider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3934D-6F6B-E74E-BE3F-14A6734F02E1}"/>
              </a:ext>
            </a:extLst>
          </p:cNvPr>
          <p:cNvSpPr txBox="1"/>
          <p:nvPr/>
        </p:nvSpPr>
        <p:spPr>
          <a:xfrm>
            <a:off x="1154924" y="2303450"/>
            <a:ext cx="4600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>
                <a:solidFill>
                  <a:schemeClr val="bg1"/>
                </a:solidFill>
              </a:rPr>
              <a:t>Im Gegenteil: OA-Verlage </a:t>
            </a:r>
            <a:r>
              <a:rPr lang="de-DE" sz="2000" dirty="0">
                <a:solidFill>
                  <a:schemeClr val="bg1"/>
                </a:solidFill>
              </a:rPr>
              <a:t>und Repositorien sind </a:t>
            </a:r>
            <a:r>
              <a:rPr lang="de-DE" sz="2000" b="1" i="1" dirty="0">
                <a:solidFill>
                  <a:schemeClr val="bg1"/>
                </a:solidFill>
              </a:rPr>
              <a:t>auf digitale Verbreitung </a:t>
            </a:r>
            <a:r>
              <a:rPr lang="de-DE" sz="2000" b="1" i="1">
                <a:solidFill>
                  <a:schemeClr val="bg1"/>
                </a:solidFill>
              </a:rPr>
              <a:t>ausgerichtet</a:t>
            </a:r>
            <a:r>
              <a:rPr lang="de-DE" sz="2000" smtClean="0">
                <a:solidFill>
                  <a:schemeClr val="bg1"/>
                </a:solidFill>
              </a:rPr>
              <a:t>!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Inhalte </a:t>
            </a:r>
            <a:r>
              <a:rPr lang="de-DE" sz="2000" dirty="0">
                <a:solidFill>
                  <a:schemeClr val="bg1"/>
                </a:solidFill>
              </a:rPr>
              <a:t>werden gezielt an andere Dienste gemeldet (z.B. Deutsche Nationalbibliothek, übergreifende Repositorien) und dadurch </a:t>
            </a:r>
            <a:r>
              <a:rPr lang="de-DE" sz="2000" b="1" i="1" dirty="0">
                <a:solidFill>
                  <a:schemeClr val="bg1"/>
                </a:solidFill>
              </a:rPr>
              <a:t>breitflächig auffindbar </a:t>
            </a:r>
            <a:r>
              <a:rPr lang="de-DE" sz="2000" dirty="0">
                <a:solidFill>
                  <a:schemeClr val="bg1"/>
                </a:solidFill>
              </a:rPr>
              <a:t>gemacht.</a:t>
            </a:r>
          </a:p>
        </p:txBody>
      </p:sp>
    </p:spTree>
    <p:extLst>
      <p:ext uri="{BB962C8B-B14F-4D97-AF65-F5344CB8AC3E}">
        <p14:creationId xmlns:p14="http://schemas.microsoft.com/office/powerpoint/2010/main" val="277933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&lt;ee4p&gt;&lt;layouts&gt;&lt;layout name=&quot;Box 1&quot; id=&quot;1_1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31.125&quot; top=&quot;133.875&quot; width=&quot;657.75&quot; height=&quot;328.87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.5|11|12|14|16|18&quot; allowedTimeFormatIds=&quot;1|2|3&quot; slideLayout=&quot;11&quot; customLayoutName=&quot;Nur Titel|Title Only&quot; customLayoutIndex=&quot;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5&quot; topMaxSpacing=&quot;5&quot; bottomMinSpacing=&quot;0&quot; bottomMaxSpacing=&quot;0&quot;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italic=&quot;1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 /&gt;&lt;/agenda&gt;&lt;agenda name=&quot;Guidelines&quot; title=&quot;Guidelines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 /&gt;&lt;/agenda&gt;&lt;/contents&gt;&lt;/ee4p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heme/theme1.xml><?xml version="1.0" encoding="utf-8"?>
<a:theme xmlns:a="http://schemas.openxmlformats.org/drawingml/2006/main" name="Office">
  <a:themeElements>
    <a:clrScheme name="Einrichtungen, Kommunikation">
      <a:dk1>
        <a:sysClr val="windowText" lastClr="000000"/>
      </a:dk1>
      <a:lt1>
        <a:sysClr val="window" lastClr="FFFFFF"/>
      </a:lt1>
      <a:dk2>
        <a:srgbClr val="AD007C"/>
      </a:dk2>
      <a:lt2>
        <a:srgbClr val="FFFFFF"/>
      </a:lt2>
      <a:accent1>
        <a:srgbClr val="505050"/>
      </a:accent1>
      <a:accent2>
        <a:srgbClr val="969696"/>
      </a:accent2>
      <a:accent3>
        <a:srgbClr val="C8C8C8"/>
      </a:accent3>
      <a:accent4>
        <a:srgbClr val="505050"/>
      </a:accent4>
      <a:accent5>
        <a:srgbClr val="969696"/>
      </a:accent5>
      <a:accent6>
        <a:srgbClr val="C8C8C8"/>
      </a:accent6>
      <a:hlink>
        <a:srgbClr val="000000"/>
      </a:hlink>
      <a:folHlink>
        <a:srgbClr val="061D28"/>
      </a:folHlink>
    </a:clrScheme>
    <a:fontScheme name="UA_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inrichtungen, Kommunikation">
        <a:dk1>
          <a:sysClr val="windowText" lastClr="000000"/>
        </a:dk1>
        <a:lt1>
          <a:sysClr val="window" lastClr="FFFFFF"/>
        </a:lt1>
        <a:dk2>
          <a:srgbClr val="AD007C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Katholisch-Theologische Fakultät">
        <a:dk1>
          <a:sysClr val="windowText" lastClr="000000"/>
        </a:dk1>
        <a:lt1>
          <a:sysClr val="window" lastClr="FFFFFF"/>
        </a:lt1>
        <a:dk2>
          <a:srgbClr val="F6A800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Philosophisch-Sozialwissenschaftliche Fakultät">
        <a:dk1>
          <a:sysClr val="windowText" lastClr="000000"/>
        </a:dk1>
        <a:lt1>
          <a:sysClr val="window" lastClr="FFFFFF"/>
        </a:lt1>
        <a:dk2>
          <a:srgbClr val="EB690B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Philologisch-Historische Fakultät">
        <a:dk1>
          <a:sysClr val="windowText" lastClr="000000"/>
        </a:dk1>
        <a:lt1>
          <a:sysClr val="window" lastClr="FFFFFF"/>
        </a:lt1>
        <a:dk2>
          <a:srgbClr val="D4002D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Wirtschaftswissenschaftliche Fakultät">
        <a:dk1>
          <a:sysClr val="windowText" lastClr="000000"/>
        </a:dk1>
        <a:lt1>
          <a:sysClr val="window" lastClr="FFFFFF"/>
        </a:lt1>
        <a:dk2>
          <a:srgbClr val="00AECF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Juristische Fakultät">
        <a:dk1>
          <a:sysClr val="windowText" lastClr="000000"/>
        </a:dk1>
        <a:lt1>
          <a:sysClr val="window" lastClr="FFFFFF"/>
        </a:lt1>
        <a:dk2>
          <a:srgbClr val="0087C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Medizinische Fakultät">
        <a:dk1>
          <a:sysClr val="windowText" lastClr="000000"/>
        </a:dk1>
        <a:lt1>
          <a:sysClr val="window" lastClr="FFFFFF"/>
        </a:lt1>
        <a:dk2>
          <a:srgbClr val="15558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Fakultät für Angewandte Informatik">
        <a:dk1>
          <a:sysClr val="windowText" lastClr="000000"/>
        </a:dk1>
        <a:lt1>
          <a:sysClr val="window" lastClr="FFFFFF"/>
        </a:lt1>
        <a:dk2>
          <a:srgbClr val="489324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Mathematisch-Naturwissenschaftliche Fakultät">
        <a:dk1>
          <a:sysClr val="windowText" lastClr="000000"/>
        </a:dk1>
        <a:lt1>
          <a:sysClr val="window" lastClr="FFFFFF"/>
        </a:lt1>
        <a:dk2>
          <a:srgbClr val="00656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Universitätsleitung, gesamtuniversitär">
        <a:dk1>
          <a:sysClr val="windowText" lastClr="000000"/>
        </a:dk1>
        <a:lt1>
          <a:sysClr val="window" lastClr="FFFFFF"/>
        </a:lt1>
        <a:dk2>
          <a:srgbClr val="B3B3B3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</a:extraClrSchemeLst>
  <a:custClrLst>
    <a:custClr name="Einrichtungen, Kommunikation">
      <a:srgbClr val="AD007C"/>
    </a:custClr>
    <a:custClr name="Katholisch-Theologische Fakultät">
      <a:srgbClr val="F6A800"/>
    </a:custClr>
    <a:custClr name="Philosophisch-Sozialwissenschaftliche Fakultät">
      <a:srgbClr val="EB690B"/>
    </a:custClr>
    <a:custClr name="Philologisch-Historische Fakultät">
      <a:srgbClr val="D4002D"/>
    </a:custClr>
    <a:custClr name="Wirtschaftswissenschaftliche Fakultät">
      <a:srgbClr val="00AECF"/>
    </a:custClr>
    <a:custClr name="Juristische Fakultät">
      <a:srgbClr val="0087C1"/>
    </a:custClr>
    <a:custClr name="Medizinische Fakultät">
      <a:srgbClr val="155581"/>
    </a:custClr>
    <a:custClr name="Fakultät für Angewandte Informatik">
      <a:srgbClr val="489324"/>
    </a:custClr>
    <a:custClr name="Mathematisch-Naturwissenschaftliche Fakultät">
      <a:srgbClr val="006561"/>
    </a:custClr>
    <a:custClr name="Universitätsleitung, gesamtuniversitär">
      <a:srgbClr val="B3B3B3"/>
    </a:custClr>
  </a:custClrLst>
  <a:extLst>
    <a:ext uri="{05A4C25C-085E-4340-85A3-A5531E510DB2}">
      <thm15:themeFamily xmlns:thm15="http://schemas.microsoft.com/office/thememl/2012/main" name="Präsentationsmaster Vorlage WiWi" id="{7E59AA7B-5322-AB46-B792-6D0585BF3429}" vid="{BA5AD586-BAC6-6047-82C3-E239C9A49C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Praesentationsmaster-Vorlage-Serviceeinrichtungen_Kommunikation</Template>
  <TotalTime>0</TotalTime>
  <Words>1269</Words>
  <Application>Microsoft Office PowerPoint</Application>
  <PresentationFormat>Breitbild</PresentationFormat>
  <Paragraphs>144</Paragraphs>
  <Slides>21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Arial Black</vt:lpstr>
      <vt:lpstr>Calibri</vt:lpstr>
      <vt:lpstr>Symbol</vt:lpstr>
      <vt:lpstr>Wingdings</vt:lpstr>
      <vt:lpstr>Office</vt:lpstr>
      <vt:lpstr>Open Access –  Forschung offen präsentieren</vt:lpstr>
      <vt:lpstr>Das ist Open Science</vt:lpstr>
      <vt:lpstr>PowerPoint-Präsentation</vt:lpstr>
      <vt:lpstr>Was ist Open Access?</vt:lpstr>
      <vt:lpstr>Ist Open Access also ein Weg aus der Wissenschaftskrise?</vt:lpstr>
      <vt:lpstr>Open Access – Für und Wider</vt:lpstr>
      <vt:lpstr>Open Access – Für und Wider</vt:lpstr>
      <vt:lpstr>Open Access – Für und Wider</vt:lpstr>
      <vt:lpstr>Open Access – Für und Wider</vt:lpstr>
      <vt:lpstr>Open Access – Für und Wider</vt:lpstr>
      <vt:lpstr>Open Access – Für und Wider</vt:lpstr>
      <vt:lpstr>Open Access – Für und Wider</vt:lpstr>
      <vt:lpstr>Welche Open-Access-Optionen gibt es eigentlich?</vt:lpstr>
      <vt:lpstr>Lösungsvorschlag: Open-Access-Transformation durch Diamant!</vt:lpstr>
      <vt:lpstr>Wie funktioniert Open Access in der Praxis?</vt:lpstr>
      <vt:lpstr>Manuskriptversionen</vt:lpstr>
      <vt:lpstr>Zeitschriften-Policies in SHERPA/RoMEO</vt:lpstr>
      <vt:lpstr>Wie finde ich Open-Access-Literatur?</vt:lpstr>
      <vt:lpstr>Wie finde ich Open-Access-Literatur?</vt:lpstr>
      <vt:lpstr>Nächste Schritte und Kontakt</vt:lpstr>
      <vt:lpstr>Weiterführende Informationen</vt:lpstr>
    </vt:vector>
  </TitlesOfParts>
  <Company>Universität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Dienstleistungen der UBA rund um das wissenschaftliche Publizieren</dc:title>
  <dc:creator>Sonja Härkönen</dc:creator>
  <cp:lastModifiedBy>Sonja Härkönen</cp:lastModifiedBy>
  <cp:revision>44</cp:revision>
  <dcterms:created xsi:type="dcterms:W3CDTF">2019-05-08T08:19:54Z</dcterms:created>
  <dcterms:modified xsi:type="dcterms:W3CDTF">2019-10-04T06:27:41Z</dcterms:modified>
</cp:coreProperties>
</file>