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2" r:id="rId5"/>
    <p:sldId id="263" r:id="rId6"/>
    <p:sldId id="264" r:id="rId7"/>
    <p:sldId id="269" r:id="rId8"/>
    <p:sldId id="265" r:id="rId9"/>
    <p:sldId id="267" r:id="rId10"/>
    <p:sldId id="271" r:id="rId11"/>
    <p:sldId id="266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2" autoAdjust="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B5654-0E74-4B7F-A0CD-8E55B051FD38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9206-6C09-466B-AC49-428FFCA758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6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1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855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746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6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6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83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33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59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61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99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60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8F7-BD14-4727-902C-22CA49D0D19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70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7D8C-2EC8-447A-A508-3A35EDFC2789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6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5B4-7F08-434B-B58C-82B267FD5B25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34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3793-1784-4B6C-A649-792AE1ABDE2B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874E-7D11-4353-9121-BCFB4DC990DE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05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1E-FA0F-4983-9B88-335E3AA38636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9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6FE6-08A2-4310-924F-92D35BF3936D}" type="datetime1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8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AB08-594C-44C8-9701-A460B521B138}" type="datetime1">
              <a:rPr lang="de-DE" smtClean="0"/>
              <a:t>27.04.2021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10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109E-7739-458B-AE18-791B78534B8A}" type="datetime1">
              <a:rPr lang="de-DE" smtClean="0"/>
              <a:t>27.04.2021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21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3CE7-8081-4D7A-9CFD-33E017D1ABF8}" type="datetime1">
              <a:rPr lang="de-DE" smtClean="0"/>
              <a:t>27.04.2021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34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45F-8619-4192-9CA1-07ED005CEB86}" type="datetime1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8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8CEB-66B4-4CB3-A9D6-B94B69465886}" type="datetime1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2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48B5-1284-45C2-98CC-661699FDD84B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CED1-0EEE-4A7C-9266-CAAF4460C9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7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go-biogeochem.com/tropsoc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mario.reichenbach@geo.uni-augsbur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54" y="0"/>
            <a:ext cx="2389435" cy="1690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357" y="2310087"/>
            <a:ext cx="794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Organic carbon stabilization controlled by geochemistry in tropical rainforest soils</a:t>
            </a:r>
            <a:endParaRPr lang="de-DE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pic>
        <p:nvPicPr>
          <p:cNvPr id="9" name="Picture 6" descr="https://soilres.ethz.ch/research/tropical-africa/tropsoc/_jcr_content/rightpar/contextinfo/fullwidthimage/image.imageformat.context.15433362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39" y="7426"/>
            <a:ext cx="1570679" cy="1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5" y="1"/>
            <a:ext cx="2679418" cy="2679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3357" y="4152122"/>
            <a:ext cx="49024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Mario Reichenbach</a:t>
            </a:r>
          </a:p>
          <a:p>
            <a:r>
              <a:rPr lang="de-DE" sz="1600" dirty="0" smtClean="0"/>
              <a:t>Water and Soil Resource Research</a:t>
            </a:r>
          </a:p>
          <a:p>
            <a:r>
              <a:rPr lang="de-DE" sz="1600" dirty="0" smtClean="0"/>
              <a:t>Tropical Soil Organic Carbon Dynamics</a:t>
            </a:r>
          </a:p>
          <a:p>
            <a:r>
              <a:rPr lang="de-DE" sz="1600" dirty="0" smtClean="0"/>
              <a:t> </a:t>
            </a:r>
          </a:p>
          <a:p>
            <a:r>
              <a:rPr lang="de-DE" sz="1600" b="1" dirty="0" smtClean="0"/>
              <a:t>Contact: </a:t>
            </a:r>
            <a:r>
              <a:rPr lang="de-DE" sz="1600" dirty="0" smtClean="0">
                <a:hlinkClick r:id="rId7"/>
              </a:rPr>
              <a:t>mario.reichenbach@geo.uni-augsburg.de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b="1" dirty="0" smtClean="0"/>
              <a:t>Follow us: </a:t>
            </a:r>
            <a:r>
              <a:rPr lang="de-DE" sz="1600" dirty="0">
                <a:hlinkClick r:id="rId8"/>
              </a:rPr>
              <a:t>https://</a:t>
            </a:r>
            <a:r>
              <a:rPr lang="de-DE" sz="1600" dirty="0" smtClean="0">
                <a:hlinkClick r:id="rId8"/>
              </a:rPr>
              <a:t>www.congo-biogeochem.com/tropsoc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b="1" dirty="0" smtClean="0"/>
              <a:t>More infos: </a:t>
            </a:r>
            <a:r>
              <a:rPr lang="de-DE" sz="1600" dirty="0"/>
              <a:t>https://doi.org/10.5194/soil-2020-92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483357" y="2794898"/>
            <a:ext cx="7687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vEGU21</a:t>
            </a:r>
          </a:p>
          <a:p>
            <a:r>
              <a:rPr lang="de-DE" sz="1600" dirty="0" smtClean="0"/>
              <a:t>Session SSS5.1 „Mechanisms of soil organic matter stabilization and carbon sequestration“</a:t>
            </a:r>
          </a:p>
          <a:p>
            <a:r>
              <a:rPr lang="de-DE" sz="1600" b="1" dirty="0" smtClean="0"/>
              <a:t>vPICO presentation on Thursday, 29. April 2021, 14:20-14:25 CEST</a:t>
            </a:r>
          </a:p>
          <a:p>
            <a:r>
              <a:rPr lang="de-DE" sz="1600" dirty="0" smtClean="0"/>
              <a:t>Breakout text chat at 14:40-15:00 CEST</a:t>
            </a:r>
            <a:endParaRPr lang="de-DE" sz="16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580502" y="2725698"/>
            <a:ext cx="7751923" cy="7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80502" y="4008299"/>
            <a:ext cx="7751923" cy="7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1</a:t>
            </a:fld>
            <a:endParaRPr lang="de-D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7871" y="0"/>
            <a:ext cx="2844129" cy="16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6" y="1546777"/>
            <a:ext cx="6171718" cy="38253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486" y="5521146"/>
            <a:ext cx="4547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a) Microaggregate associated C / free silt and clay associated C ratio (m/s+c, n = 9 per bar) and b) pedogenic oxide fractinos of the sequential extractions across geochemical regions (n = 3 per bar). Bar represents mean and error bar shows standard error. Astersiks indicate no significant difference in means (p &gt; 0.05</a:t>
            </a:r>
            <a:r>
              <a:rPr lang="de-DE" sz="1200" dirty="0"/>
              <a:t>) (Reichenbach et al. 2021, submitted</a:t>
            </a:r>
            <a:r>
              <a:rPr lang="de-DE" sz="1200" dirty="0" smtClean="0"/>
              <a:t>).</a:t>
            </a:r>
            <a:endParaRPr lang="de-DE" sz="1200" dirty="0"/>
          </a:p>
        </p:txBody>
      </p:sp>
      <p:sp>
        <p:nvSpPr>
          <p:cNvPr id="20" name="Rectangle 19"/>
          <p:cNvSpPr/>
          <p:nvPr/>
        </p:nvSpPr>
        <p:spPr>
          <a:xfrm>
            <a:off x="6353017" y="1546777"/>
            <a:ext cx="2722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89324"/>
                </a:solidFill>
              </a:rPr>
              <a:t>Major findings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3017" y="1849999"/>
            <a:ext cx="3679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Mafic derived soil contain significant more reactive secondary minerals than felsic or sediment derived soils.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 Mafic derived soils store more C in microaggregates than other soils.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15" y="772799"/>
            <a:ext cx="11506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Differences in the soil C fractions and the abundance of reactive secondary minerals differed significantly across geochemical regions, indicating that mafic soils can protect C better than their felsic or mixed sediment counterparts.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7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22608"/>
              </p:ext>
            </p:extLst>
          </p:nvPr>
        </p:nvGraphicFramePr>
        <p:xfrm>
          <a:off x="5426892" y="1683727"/>
          <a:ext cx="6005376" cy="2611120"/>
        </p:xfrm>
        <a:graphic>
          <a:graphicData uri="http://schemas.openxmlformats.org/drawingml/2006/table">
            <a:tbl>
              <a:tblPr/>
              <a:tblGrid>
                <a:gridCol w="700087">
                  <a:extLst>
                    <a:ext uri="{9D8B030D-6E8A-4147-A177-3AD203B41FA5}">
                      <a16:colId xmlns:a16="http://schemas.microsoft.com/office/drawing/2014/main" val="77231218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33061569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171989081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58891207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19890484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93188351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499989304"/>
                    </a:ext>
                  </a:extLst>
                </a:gridCol>
                <a:gridCol w="590414">
                  <a:extLst>
                    <a:ext uri="{9D8B030D-6E8A-4147-A177-3AD203B41FA5}">
                      <a16:colId xmlns:a16="http://schemas.microsoft.com/office/drawing/2014/main" val="188020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response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soil depth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rPC1</a:t>
                      </a:r>
                      <a:r>
                        <a:rPr lang="de-DE" sz="12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nv</a:t>
                      </a: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solid phase mineralogy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rPC2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nv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chemistry of the soil solution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rPC3</a:t>
                      </a:r>
                      <a:r>
                        <a:rPr lang="de-DE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nv</a:t>
                      </a: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silt content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rPC4</a:t>
                      </a:r>
                      <a:r>
                        <a:rPr lang="de-DE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nv</a:t>
                      </a: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organo-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mineral complexes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adjusted R²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RMSE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167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</a:t>
                      </a:r>
                      <a:r>
                        <a:rPr lang="de-DE" sz="12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bulk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-0.77*** (82 %)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0.31***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33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Δ</a:t>
                      </a:r>
                      <a:r>
                        <a:rPr lang="de-DE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-0.87*** (75 %)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0.39**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(4 %)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0.24*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(16 %)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-0.32*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(5 %)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15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 / s+c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-0.29*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0.74***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(31 %)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0.8***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(46 %)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0.44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81904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1787" y="68815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ea typeface="Times New Roman" panose="02020603050405020304" pitchFamily="18" charset="0"/>
              </a:rPr>
              <a:t>Multiple linear stepwise regression analysis (beta coefficients) and relative importance analysis in brackets for non-valley soils. </a:t>
            </a:r>
            <a:r>
              <a:rPr lang="en-US" sz="1200" dirty="0" err="1">
                <a:ea typeface="Times New Roman" panose="02020603050405020304" pitchFamily="18" charset="0"/>
              </a:rPr>
              <a:t>SOC</a:t>
            </a:r>
            <a:r>
              <a:rPr lang="en-US" sz="1200" baseline="-25000" dirty="0" err="1">
                <a:ea typeface="Times New Roman" panose="02020603050405020304" pitchFamily="18" charset="0"/>
              </a:rPr>
              <a:t>bulk</a:t>
            </a:r>
            <a:r>
              <a:rPr lang="en-US" sz="1200" dirty="0">
                <a:ea typeface="Times New Roman" panose="02020603050405020304" pitchFamily="18" charset="0"/>
              </a:rPr>
              <a:t>, </a:t>
            </a:r>
            <a:r>
              <a:rPr lang="de-DE" sz="1200" dirty="0">
                <a:ea typeface="Times New Roman" panose="02020603050405020304" pitchFamily="18" charset="0"/>
              </a:rPr>
              <a:t>Δ</a:t>
            </a:r>
            <a:r>
              <a:rPr lang="en-US" sz="1200" baseline="30000" dirty="0">
                <a:ea typeface="Times New Roman" panose="02020603050405020304" pitchFamily="18" charset="0"/>
              </a:rPr>
              <a:t>14</a:t>
            </a:r>
            <a:r>
              <a:rPr lang="en-US" sz="1200" dirty="0">
                <a:ea typeface="Times New Roman" panose="02020603050405020304" pitchFamily="18" charset="0"/>
              </a:rPr>
              <a:t>C and m / </a:t>
            </a:r>
            <a:r>
              <a:rPr lang="en-US" sz="1200" dirty="0" err="1">
                <a:ea typeface="Times New Roman" panose="02020603050405020304" pitchFamily="18" charset="0"/>
              </a:rPr>
              <a:t>s+c</a:t>
            </a:r>
            <a:r>
              <a:rPr lang="en-US" sz="1200" dirty="0">
                <a:ea typeface="Times New Roman" panose="02020603050405020304" pitchFamily="18" charset="0"/>
              </a:rPr>
              <a:t> ratio are explained by soil depth and the extracted </a:t>
            </a:r>
            <a:r>
              <a:rPr lang="en-US" sz="1200" dirty="0" err="1">
                <a:ea typeface="Times New Roman" panose="02020603050405020304" pitchFamily="18" charset="0"/>
              </a:rPr>
              <a:t>rPCs</a:t>
            </a:r>
            <a:r>
              <a:rPr lang="en-US" sz="1200" dirty="0">
                <a:ea typeface="Times New Roman" panose="02020603050405020304" pitchFamily="18" charset="0"/>
              </a:rPr>
              <a:t>. *p &lt;0.1; **p &lt;0.05; ***p &lt;0.01. Adjusted R² displays the goodness of fit and the root mean square error (RMSE) assesses the model </a:t>
            </a:r>
            <a:r>
              <a:rPr lang="en-US" sz="1200" dirty="0" smtClean="0">
                <a:ea typeface="Times New Roman" panose="02020603050405020304" pitchFamily="18" charset="0"/>
              </a:rPr>
              <a:t>quality</a:t>
            </a:r>
            <a:r>
              <a:rPr lang="de-DE" sz="1200" dirty="0"/>
              <a:t> (Reichenbach et al. 2021, submitted</a:t>
            </a:r>
            <a:r>
              <a:rPr lang="de-DE" sz="1200" dirty="0" smtClean="0"/>
              <a:t>)</a:t>
            </a:r>
            <a:r>
              <a:rPr lang="en-US" sz="1200" dirty="0" smtClean="0">
                <a:ea typeface="Times New Roman" panose="02020603050405020304" pitchFamily="18" charset="0"/>
              </a:rPr>
              <a:t>. </a:t>
            </a:r>
            <a:endParaRPr lang="de-DE" sz="1200" dirty="0">
              <a:ea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11</a:t>
            </a:fld>
            <a:endParaRPr lang="de-D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29" y="610566"/>
            <a:ext cx="4585069" cy="45589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1787" y="4294847"/>
            <a:ext cx="2177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89324"/>
                </a:solidFill>
              </a:rPr>
              <a:t>Major findings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1787" y="4562556"/>
            <a:ext cx="6322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Despite prolonged chemical weathering, parent material leaves a long-lasting footprint in chemical soil properties.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Chemical soil properties together with soil depth explain up to 75 % variances of SOC stock and relative C age (</a:t>
            </a:r>
            <a:r>
              <a:rPr lang="de-D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de-DE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de-D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de-DE" dirty="0" smtClean="0"/>
              <a:t>) and also 44 % in the variability in the relative abundance of C associated with microaggregates versus C associated with the free silt and clay fraction.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124" y="5293057"/>
            <a:ext cx="4680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Biplot of varimax-rotated principal component analysis (n = 27). </a:t>
            </a:r>
            <a:r>
              <a:rPr lang="de-DE" sz="1200" dirty="0" smtClean="0"/>
              <a:t>Plot shows rotated </a:t>
            </a:r>
            <a:r>
              <a:rPr lang="de-DE" sz="1200" dirty="0"/>
              <a:t>principal component 1 and </a:t>
            </a:r>
            <a:r>
              <a:rPr lang="de-DE" sz="1200" dirty="0" smtClean="0"/>
              <a:t>2 (modified after Reichenbach </a:t>
            </a:r>
            <a:r>
              <a:rPr lang="de-DE" sz="1200" dirty="0"/>
              <a:t>et al. 2021, submitted</a:t>
            </a:r>
            <a:r>
              <a:rPr lang="de-DE" sz="1200" dirty="0" smtClean="0"/>
              <a:t>).</a:t>
            </a:r>
            <a:r>
              <a:rPr lang="de-DE" sz="1200" b="1" dirty="0"/>
              <a:t> rPC1 Solid Phase mineralogy: </a:t>
            </a:r>
            <a:r>
              <a:rPr lang="de-DE" sz="1200" b="1" dirty="0" smtClean="0"/>
              <a:t> </a:t>
            </a:r>
            <a:r>
              <a:rPr lang="de-DE" sz="1200" dirty="0" smtClean="0"/>
              <a:t>i</a:t>
            </a:r>
            <a:r>
              <a:rPr lang="de-DE" sz="1200" dirty="0"/>
              <a:t>. a. metals (∑ total Al, total Fe, total Mn), DCB extr. oxides (Al, Fe, Mn), Al / Si </a:t>
            </a:r>
            <a:r>
              <a:rPr lang="de-DE" sz="1200" dirty="0" smtClean="0"/>
              <a:t>ratio.  </a:t>
            </a:r>
            <a:r>
              <a:rPr lang="de-DE" sz="1200" b="1" dirty="0" smtClean="0"/>
              <a:t>rPC2 </a:t>
            </a:r>
            <a:r>
              <a:rPr lang="de-DE" sz="1200" b="1" dirty="0"/>
              <a:t>Chemistry of the soil </a:t>
            </a:r>
            <a:r>
              <a:rPr lang="de-DE" sz="1200" b="1" dirty="0" smtClean="0"/>
              <a:t>solution: </a:t>
            </a:r>
            <a:r>
              <a:rPr lang="de-DE" sz="1200" dirty="0" smtClean="0"/>
              <a:t>i</a:t>
            </a:r>
            <a:r>
              <a:rPr lang="de-DE" sz="1200" dirty="0"/>
              <a:t>. a.  Exchangeable bases, soil pH (KCl), base </a:t>
            </a:r>
            <a:r>
              <a:rPr lang="de-DE" sz="1200" dirty="0" smtClean="0"/>
              <a:t>saturation. Geochemical regions are clustering together. </a:t>
            </a:r>
            <a:endParaRPr lang="de-DE" sz="1200" dirty="0"/>
          </a:p>
          <a:p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895350" y="911983"/>
            <a:ext cx="371475" cy="390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8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</a:t>
            </a:r>
            <a:r>
              <a:rPr lang="de-DE" b="1" i="1" u="sng" dirty="0" smtClean="0">
                <a:solidFill>
                  <a:schemeClr val="bg1"/>
                </a:solidFill>
              </a:rPr>
              <a:t>Conclusion </a:t>
            </a:r>
            <a:endParaRPr lang="de-DE" b="1" i="1" u="sng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6547" y="732095"/>
            <a:ext cx="2054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What did we learn?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12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93895" y="1408176"/>
            <a:ext cx="5575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a typeface="Times New Roman" panose="02020603050405020304" pitchFamily="18" charset="0"/>
              </a:rPr>
              <a:t>H1: Geochemical </a:t>
            </a:r>
            <a:r>
              <a:rPr lang="en-US" b="1" i="1" dirty="0" smtClean="0">
                <a:ea typeface="Times New Roman" panose="02020603050405020304" pitchFamily="18" charset="0"/>
              </a:rPr>
              <a:t>soil </a:t>
            </a:r>
            <a:r>
              <a:rPr lang="en-US" b="1" i="1" dirty="0">
                <a:ea typeface="Times New Roman" panose="02020603050405020304" pitchFamily="18" charset="0"/>
              </a:rPr>
              <a:t>properties </a:t>
            </a:r>
            <a:r>
              <a:rPr lang="en-US" b="1" i="1" dirty="0" smtClean="0">
                <a:ea typeface="Times New Roman" panose="02020603050405020304" pitchFamily="18" charset="0"/>
              </a:rPr>
              <a:t>will </a:t>
            </a:r>
            <a:r>
              <a:rPr lang="en-US" b="1" i="1" dirty="0">
                <a:ea typeface="Times New Roman" panose="02020603050405020304" pitchFamily="18" charset="0"/>
              </a:rPr>
              <a:t>affect the formation of C stabilization mechanisms (</a:t>
            </a:r>
            <a:r>
              <a:rPr lang="en-US" b="1" i="1" dirty="0" err="1">
                <a:ea typeface="Times New Roman" panose="02020603050405020304" pitchFamily="18" charset="0"/>
              </a:rPr>
              <a:t>organo</a:t>
            </a:r>
            <a:r>
              <a:rPr lang="en-US" b="1" i="1" dirty="0">
                <a:ea typeface="Times New Roman" panose="02020603050405020304" pitchFamily="18" charset="0"/>
              </a:rPr>
              <a:t>-mineral associations and soil aggregates), and hence govern patterns of SOC stocks and stability. </a:t>
            </a:r>
            <a:endParaRPr lang="en-US" b="1" i="1" dirty="0" smtClean="0">
              <a:ea typeface="Times New Roman" panose="02020603050405020304" pitchFamily="18" charset="0"/>
            </a:endParaRPr>
          </a:p>
          <a:p>
            <a:endParaRPr lang="en-US" b="1" i="1" dirty="0" smtClean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Differences in the soil C fractions and the abundance of reactive secondary minerals differed significantly across geochemical regions, indicating that mafic soils can protect C </a:t>
            </a:r>
            <a:r>
              <a:rPr lang="de-DE" dirty="0" smtClean="0"/>
              <a:t>better against microbial decay </a:t>
            </a:r>
            <a:r>
              <a:rPr lang="de-DE" dirty="0"/>
              <a:t>than their felsic or mixed sediment </a:t>
            </a:r>
            <a:r>
              <a:rPr lang="de-DE" dirty="0" smtClean="0"/>
              <a:t>counterparts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Strong </a:t>
            </a:r>
            <a:r>
              <a:rPr lang="de-DE" dirty="0"/>
              <a:t>impact of geochemical variables in explaining SOC and mineral related C stabilization is a function of reactive mineral surfaces dependent on parent material </a:t>
            </a:r>
            <a:r>
              <a:rPr lang="de-DE" dirty="0" smtClean="0"/>
              <a:t>geochemistry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These mechanisms are similar to less weathered soils in other climate zones, but their relative importance is markedly different in the investigated tropical soils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 smtClean="0"/>
          </a:p>
          <a:p>
            <a:endParaRPr lang="en-US" b="1" i="1" dirty="0" smtClean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2809" y="1408176"/>
            <a:ext cx="5490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H2: Decomposition of FOC will take place under topsoil conditions with higher microbial activity</a:t>
            </a:r>
          </a:p>
          <a:p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FOC content  decreases in topsoils compared to subsoils indicating microbial decay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FOC needs to taken into account as an active C pool to fully understand SOC dynamics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b="1" dirty="0" smtClean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485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25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533" y="142959"/>
            <a:ext cx="1153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carbon stabilization controlled by geochemistry in tropical rainforest soils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447475" y="1486247"/>
            <a:ext cx="911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parent material geochemistry impact soil properties that affect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(C)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 and hence govern patterns of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organic carbon (SOC)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stocks?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7475" y="1391846"/>
            <a:ext cx="10982096" cy="15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941"/>
            <a:ext cx="1170432" cy="7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emmy noether df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41" y="6135175"/>
            <a:ext cx="117640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oilres.ethz.ch/research/tropical-africa/tropsoc/_jcr_content/rightpar/contextinfo/fullwidthimage/image.imageformat.context.15433362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4" y="6135175"/>
            <a:ext cx="745617" cy="6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475" y="2235930"/>
            <a:ext cx="103001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Mario Reichenbach</a:t>
            </a:r>
            <a:r>
              <a:rPr lang="de-DE" b="1" baseline="30000" dirty="0" smtClean="0"/>
              <a:t>1</a:t>
            </a:r>
            <a:r>
              <a:rPr lang="de-DE" dirty="0" smtClean="0"/>
              <a:t>, Peter Fiener</a:t>
            </a:r>
            <a:r>
              <a:rPr lang="de-DE" baseline="30000" dirty="0" smtClean="0"/>
              <a:t>1</a:t>
            </a:r>
            <a:r>
              <a:rPr lang="de-DE" dirty="0" smtClean="0"/>
              <a:t>, Gina Garland</a:t>
            </a:r>
            <a:r>
              <a:rPr lang="de-DE" baseline="30000" dirty="0" smtClean="0"/>
              <a:t>2</a:t>
            </a:r>
            <a:r>
              <a:rPr lang="de-DE" dirty="0" smtClean="0"/>
              <a:t>, Marco Griepentrog</a:t>
            </a:r>
            <a:r>
              <a:rPr lang="de-DE" baseline="30000" dirty="0" smtClean="0"/>
              <a:t>2</a:t>
            </a:r>
            <a:r>
              <a:rPr lang="de-DE" dirty="0" smtClean="0"/>
              <a:t>, Johan Six</a:t>
            </a:r>
            <a:r>
              <a:rPr lang="de-DE" baseline="30000" dirty="0" smtClean="0"/>
              <a:t>2</a:t>
            </a:r>
            <a:r>
              <a:rPr lang="de-DE" dirty="0" smtClean="0"/>
              <a:t>, and Sebastian Doetterl</a:t>
            </a:r>
            <a:r>
              <a:rPr lang="de-DE" baseline="30000" dirty="0" smtClean="0"/>
              <a:t>1,2</a:t>
            </a:r>
          </a:p>
          <a:p>
            <a:endParaRPr lang="de-DE" baseline="30000" dirty="0" smtClean="0"/>
          </a:p>
          <a:p>
            <a:r>
              <a:rPr lang="de-DE" baseline="30000" dirty="0" smtClean="0"/>
              <a:t>1</a:t>
            </a:r>
            <a:r>
              <a:rPr lang="de-DE" dirty="0" smtClean="0"/>
              <a:t>Institute of Geogrpaphy, Augsburg University, Augsburg, 86159, Germany</a:t>
            </a:r>
          </a:p>
          <a:p>
            <a:r>
              <a:rPr lang="de-DE" baseline="30000" dirty="0" smtClean="0"/>
              <a:t>2</a:t>
            </a:r>
            <a:r>
              <a:rPr lang="de-DE" dirty="0" smtClean="0"/>
              <a:t>Department of Environmental System Science, ETH Zurich, Zurich, 8092, Switzerland</a:t>
            </a:r>
            <a:endParaRPr lang="de-DE" dirty="0"/>
          </a:p>
          <a:p>
            <a:endParaRPr lang="de-DE" baseline="30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chemeClr val="bg1"/>
                </a:solidFill>
              </a:rPr>
              <a:t>Relevance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1591" y="4943475"/>
            <a:ext cx="210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(Global Soil Biodiversity Atlas and Joint Research Centre)</a:t>
            </a:r>
            <a:endParaRPr lang="de-DE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08" y="813533"/>
            <a:ext cx="1611930" cy="1378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083" y="1121467"/>
            <a:ext cx="1807018" cy="2341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494" y="4753749"/>
            <a:ext cx="1426019" cy="17646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34297" y="1202184"/>
            <a:ext cx="4600575" cy="3551565"/>
            <a:chOff x="3190875" y="1391910"/>
            <a:chExt cx="4600575" cy="3551565"/>
          </a:xfrm>
        </p:grpSpPr>
        <p:sp>
          <p:nvSpPr>
            <p:cNvPr id="14" name="Rectangle 13"/>
            <p:cNvSpPr/>
            <p:nvPr/>
          </p:nvSpPr>
          <p:spPr>
            <a:xfrm>
              <a:off x="3190875" y="1391910"/>
              <a:ext cx="4600575" cy="355156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24275" y="1951707"/>
              <a:ext cx="3524251" cy="25250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40565" y="2381334"/>
              <a:ext cx="2844177" cy="176204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57700" y="2895600"/>
              <a:ext cx="2009909" cy="99000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57700" y="2962275"/>
              <a:ext cx="1950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Chemical structure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40565" y="2431603"/>
              <a:ext cx="2844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Organo-mineral associations</a:t>
              </a:r>
              <a:endParaRPr lang="de-DE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03415" y="1951707"/>
              <a:ext cx="1317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Aggregation</a:t>
              </a:r>
              <a:endParaRPr lang="de-DE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40565" y="1448768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Environmental conditions</a:t>
              </a:r>
              <a:endParaRPr lang="de-DE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1730" y="3349298"/>
              <a:ext cx="962025" cy="2000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SOC</a:t>
              </a:r>
              <a:endParaRPr lang="de-DE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70503" y="622963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What protects SOC from microbial decomposition?</a:t>
            </a:r>
            <a:endParaRPr lang="de-DE" b="1" dirty="0"/>
          </a:p>
        </p:txBody>
      </p:sp>
      <p:sp>
        <p:nvSpPr>
          <p:cNvPr id="2" name="Rectangle 1"/>
          <p:cNvSpPr/>
          <p:nvPr/>
        </p:nvSpPr>
        <p:spPr>
          <a:xfrm>
            <a:off x="8216101" y="1202184"/>
            <a:ext cx="4159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In a nutshell SOC is stabilized by four interacting mechanisms:</a:t>
            </a:r>
          </a:p>
          <a:p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Chemical recalcitrents due to complex molecular structures</a:t>
            </a:r>
          </a:p>
          <a:p>
            <a:pPr marL="228600" indent="-228600">
              <a:buAutoNum type="arabicPeriod"/>
            </a:pPr>
            <a:r>
              <a:rPr lang="de-DE" dirty="0"/>
              <a:t>Organo-mineral complexes by interaction SOC with reactive mineral surfaces</a:t>
            </a:r>
          </a:p>
          <a:p>
            <a:pPr marL="228600" indent="-228600">
              <a:buAutoNum type="arabicPeriod"/>
            </a:pPr>
            <a:r>
              <a:rPr lang="de-DE" dirty="0"/>
              <a:t>Incapsulation within soil aggregates</a:t>
            </a:r>
          </a:p>
          <a:p>
            <a:pPr marL="228600" indent="-228600">
              <a:buAutoNum type="arabicPeriod"/>
            </a:pPr>
            <a:r>
              <a:rPr lang="de-DE" dirty="0"/>
              <a:t>And lastly, by the reduction of decomposition rates by soil environmental conditions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3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8216101" y="5135302"/>
            <a:ext cx="375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But is this also valid for tropical soils?</a:t>
            </a:r>
            <a:endParaRPr lang="de-DE" b="1" dirty="0"/>
          </a:p>
        </p:txBody>
      </p:sp>
      <p:sp>
        <p:nvSpPr>
          <p:cNvPr id="5" name="Right Arrow 4"/>
          <p:cNvSpPr/>
          <p:nvPr/>
        </p:nvSpPr>
        <p:spPr>
          <a:xfrm>
            <a:off x="7456964" y="4967843"/>
            <a:ext cx="554922" cy="7042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6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chemeClr val="bg1"/>
                </a:solidFill>
              </a:rPr>
              <a:t>Relevance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585936"/>
            <a:ext cx="6482631" cy="5231596"/>
          </a:xfrm>
          <a:prstGeom prst="rect">
            <a:avLst/>
          </a:prstGeom>
        </p:spPr>
      </p:pic>
      <p:sp>
        <p:nvSpPr>
          <p:cNvPr id="20" name="Textfeld 1"/>
          <p:cNvSpPr txBox="1"/>
          <p:nvPr/>
        </p:nvSpPr>
        <p:spPr>
          <a:xfrm>
            <a:off x="4983664" y="945025"/>
            <a:ext cx="5179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Why not transferring the findings from </a:t>
            </a:r>
          </a:p>
          <a:p>
            <a:r>
              <a:rPr lang="en-GB" sz="2400" b="1" dirty="0" smtClean="0"/>
              <a:t>the temperate zones to the tropics?</a:t>
            </a:r>
            <a:endParaRPr lang="en-GB" sz="2400" b="1" dirty="0"/>
          </a:p>
        </p:txBody>
      </p:sp>
      <p:sp>
        <p:nvSpPr>
          <p:cNvPr id="21" name="Textfeld 5"/>
          <p:cNvSpPr txBox="1"/>
          <p:nvPr/>
        </p:nvSpPr>
        <p:spPr>
          <a:xfrm>
            <a:off x="7704825" y="3319989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Soils are a function of climate, parent</a:t>
            </a:r>
          </a:p>
          <a:p>
            <a:r>
              <a:rPr lang="en-GB" dirty="0"/>
              <a:t>m</a:t>
            </a:r>
            <a:r>
              <a:rPr lang="en-GB" dirty="0" smtClean="0"/>
              <a:t>aterial, vegetation and land use</a:t>
            </a:r>
            <a:endParaRPr lang="en-GB" dirty="0"/>
          </a:p>
        </p:txBody>
      </p:sp>
      <p:cxnSp>
        <p:nvCxnSpPr>
          <p:cNvPr id="22" name="Gerade Verbindung mit Pfeil 7"/>
          <p:cNvCxnSpPr/>
          <p:nvPr/>
        </p:nvCxnSpPr>
        <p:spPr>
          <a:xfrm>
            <a:off x="8017396" y="1909282"/>
            <a:ext cx="1174229" cy="1288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5"/>
          <p:cNvSpPr txBox="1"/>
          <p:nvPr/>
        </p:nvSpPr>
        <p:spPr>
          <a:xfrm>
            <a:off x="7704825" y="4923036"/>
            <a:ext cx="377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Different soil formation and ability to sequester C in tropical soils compared to temperate climate zones!</a:t>
            </a:r>
            <a:endParaRPr lang="en-GB" dirty="0"/>
          </a:p>
        </p:txBody>
      </p:sp>
      <p:cxnSp>
        <p:nvCxnSpPr>
          <p:cNvPr id="24" name="Gerade Verbindung mit Pfeil 7"/>
          <p:cNvCxnSpPr/>
          <p:nvPr/>
        </p:nvCxnSpPr>
        <p:spPr>
          <a:xfrm>
            <a:off x="9292508" y="4012560"/>
            <a:ext cx="348" cy="9953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dbges.de/wb/media/.gallery/main9.jpg"/>
          <p:cNvPicPr>
            <a:picLocks noChangeAspect="1" noChangeArrowheads="1"/>
          </p:cNvPicPr>
          <p:nvPr/>
        </p:nvPicPr>
        <p:blipFill>
          <a:blip r:embed="rId5" cstate="print"/>
          <a:srcRect l="9212" r="9212"/>
          <a:stretch>
            <a:fillRect/>
          </a:stretch>
        </p:blipFill>
        <p:spPr bwMode="auto">
          <a:xfrm>
            <a:off x="955450" y="3589941"/>
            <a:ext cx="1317582" cy="2430827"/>
          </a:xfrm>
          <a:prstGeom prst="rect">
            <a:avLst/>
          </a:prstGeom>
          <a:noFill/>
        </p:spPr>
      </p:pic>
      <p:pic>
        <p:nvPicPr>
          <p:cNvPr id="26" name="Inhaltsplatzhalt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25" y="4421252"/>
            <a:ext cx="1500124" cy="22962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83198" y="5780651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(unpublished)</a:t>
            </a:r>
            <a:endParaRPr lang="de-D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6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916525" y="833618"/>
            <a:ext cx="6096000" cy="50921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/>
        </p:nvSpPr>
        <p:spPr>
          <a:xfrm>
            <a:off x="638177" y="3313564"/>
            <a:ext cx="4672050" cy="261223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638177" y="847486"/>
            <a:ext cx="4672050" cy="149119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de-DE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i="1" u="sng" dirty="0" smtClean="0">
                <a:solidFill>
                  <a:schemeClr val="bg1"/>
                </a:solidFill>
              </a:rPr>
              <a:t>Study Aim</a:t>
            </a:r>
            <a:r>
              <a:rPr lang="de-DE" dirty="0" smtClean="0">
                <a:solidFill>
                  <a:schemeClr val="bg1"/>
                </a:solidFill>
              </a:rPr>
              <a:t>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176" y="861356"/>
            <a:ext cx="4738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Research question: </a:t>
            </a:r>
            <a:r>
              <a:rPr lang="de-DE" dirty="0" smtClean="0"/>
              <a:t>Does </a:t>
            </a:r>
            <a:r>
              <a:rPr lang="de-DE" dirty="0"/>
              <a:t>parent material </a:t>
            </a:r>
            <a:r>
              <a:rPr lang="de-DE" dirty="0" smtClean="0"/>
              <a:t>geochemistry in tropcial pristine rainforest systems </a:t>
            </a:r>
            <a:r>
              <a:rPr lang="de-DE" dirty="0"/>
              <a:t>impact soil properties that affect C stabilization and hence govern patterns of SOC stocks?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1038" y="3340476"/>
            <a:ext cx="46291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Aims: </a:t>
            </a:r>
            <a:r>
              <a:rPr lang="de-DE" dirty="0" smtClean="0"/>
              <a:t>Determine the effect of geochemical soil properties developed from different parent material in the tropics on</a:t>
            </a:r>
          </a:p>
          <a:p>
            <a:pPr marL="400050" indent="-400050">
              <a:buAutoNum type="romanLcParenR"/>
            </a:pPr>
            <a:r>
              <a:rPr lang="de-DE" dirty="0" smtClean="0"/>
              <a:t>SOC stocks</a:t>
            </a:r>
          </a:p>
          <a:p>
            <a:pPr marL="400050" indent="-400050">
              <a:buAutoNum type="romanLcParenR"/>
            </a:pPr>
            <a:r>
              <a:rPr lang="de-DE" dirty="0" smtClean="0"/>
              <a:t>SOC fractions</a:t>
            </a:r>
          </a:p>
          <a:p>
            <a:pPr marL="400050" indent="-400050">
              <a:buAutoNum type="romanLcParenR"/>
            </a:pPr>
            <a:r>
              <a:rPr lang="de-DE" dirty="0" smtClean="0"/>
              <a:t>SOC stabilization mechanisms</a:t>
            </a:r>
            <a:endParaRPr lang="de-DE" dirty="0"/>
          </a:p>
          <a:p>
            <a:pPr marL="400050" indent="-400050">
              <a:buAutoNum type="romanLcParenR"/>
            </a:pPr>
            <a:r>
              <a:rPr lang="de-DE" dirty="0" smtClean="0"/>
              <a:t>and to assess the contribution of fossil organic carbon (FOC) to SOC stocks in mixed sedimentary rocks derived soils.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5916525" y="84748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ea typeface="Times New Roman" panose="02020603050405020304" pitchFamily="18" charset="0"/>
              </a:rPr>
              <a:t>H1: </a:t>
            </a:r>
            <a:r>
              <a:rPr lang="en-US" dirty="0">
                <a:ea typeface="Times New Roman" panose="02020603050405020304" pitchFamily="18" charset="0"/>
              </a:rPr>
              <a:t>Despite deep and long lasting tropical weathering, we expect differences in soil chemistry that relate back to parent material </a:t>
            </a:r>
            <a:r>
              <a:rPr lang="en-US" dirty="0" smtClean="0">
                <a:ea typeface="Times New Roman" panose="02020603050405020304" pitchFamily="18" charset="0"/>
              </a:rPr>
              <a:t>chemistry</a:t>
            </a:r>
            <a:r>
              <a:rPr lang="en-US" b="1" i="1" dirty="0" smtClean="0">
                <a:ea typeface="Times New Roman" panose="02020603050405020304" pitchFamily="18" charset="0"/>
              </a:rPr>
              <a:t>. This </a:t>
            </a:r>
            <a:r>
              <a:rPr lang="en-US" b="1" i="1" dirty="0">
                <a:ea typeface="Times New Roman" panose="02020603050405020304" pitchFamily="18" charset="0"/>
              </a:rPr>
              <a:t>will </a:t>
            </a:r>
            <a:r>
              <a:rPr lang="en-US" b="1" i="1" dirty="0" smtClean="0">
                <a:ea typeface="Times New Roman" panose="02020603050405020304" pitchFamily="18" charset="0"/>
              </a:rPr>
              <a:t>in turn result </a:t>
            </a:r>
            <a:r>
              <a:rPr lang="en-US" b="1" i="1" dirty="0">
                <a:ea typeface="Times New Roman" panose="02020603050405020304" pitchFamily="18" charset="0"/>
              </a:rPr>
              <a:t>in contrasting geochemical soil properties that affect the formation of C stabilization mechanisms (</a:t>
            </a:r>
            <a:r>
              <a:rPr lang="en-US" b="1" i="1" dirty="0" err="1">
                <a:ea typeface="Times New Roman" panose="02020603050405020304" pitchFamily="18" charset="0"/>
              </a:rPr>
              <a:t>organo</a:t>
            </a:r>
            <a:r>
              <a:rPr lang="en-US" b="1" i="1" dirty="0">
                <a:ea typeface="Times New Roman" panose="02020603050405020304" pitchFamily="18" charset="0"/>
              </a:rPr>
              <a:t>-mineral associations and soil aggregates), and hence govern patterns of SOC stocks and stability. </a:t>
            </a:r>
            <a:r>
              <a:rPr lang="en-US" dirty="0">
                <a:ea typeface="Times New Roman" panose="02020603050405020304" pitchFamily="18" charset="0"/>
              </a:rPr>
              <a:t>More SOC will be </a:t>
            </a:r>
            <a:r>
              <a:rPr lang="en-US" dirty="0" smtClean="0">
                <a:ea typeface="Times New Roman" panose="02020603050405020304" pitchFamily="18" charset="0"/>
              </a:rPr>
              <a:t>stabilized against microbial decay </a:t>
            </a:r>
            <a:r>
              <a:rPr lang="en-US" dirty="0">
                <a:ea typeface="Times New Roman" panose="02020603050405020304" pitchFamily="18" charset="0"/>
              </a:rPr>
              <a:t>in geochemical </a:t>
            </a:r>
            <a:r>
              <a:rPr lang="en-US" dirty="0" smtClean="0">
                <a:ea typeface="Times New Roman" panose="02020603050405020304" pitchFamily="18" charset="0"/>
              </a:rPr>
              <a:t>regions, </a:t>
            </a:r>
            <a:r>
              <a:rPr lang="en-US" dirty="0">
                <a:ea typeface="Times New Roman" panose="02020603050405020304" pitchFamily="18" charset="0"/>
              </a:rPr>
              <a:t>where soils are prone to the development of higher content of clay and </a:t>
            </a:r>
            <a:r>
              <a:rPr lang="en-US" dirty="0" err="1">
                <a:ea typeface="Times New Roman" panose="02020603050405020304" pitchFamily="18" charset="0"/>
              </a:rPr>
              <a:t>pedogenic</a:t>
            </a:r>
            <a:r>
              <a:rPr lang="en-US" dirty="0">
                <a:ea typeface="Times New Roman" panose="02020603050405020304" pitchFamily="18" charset="0"/>
              </a:rPr>
              <a:t> oxides relevant for the stabilization of C with minerals. </a:t>
            </a:r>
            <a:endParaRPr lang="en-US" dirty="0" smtClean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 </a:t>
            </a:r>
            <a:endParaRPr lang="de-DE" dirty="0">
              <a:ea typeface="Arial" panose="020B0604020202020204" pitchFamily="34" charset="0"/>
            </a:endParaRPr>
          </a:p>
          <a:p>
            <a:r>
              <a:rPr lang="en-US" b="1" dirty="0" smtClean="0">
                <a:ea typeface="Times New Roman" panose="02020603050405020304" pitchFamily="18" charset="0"/>
              </a:rPr>
              <a:t>H2: </a:t>
            </a:r>
            <a:r>
              <a:rPr lang="en-US" dirty="0" smtClean="0">
                <a:ea typeface="Times New Roman" panose="02020603050405020304" pitchFamily="18" charset="0"/>
              </a:rPr>
              <a:t>SOC </a:t>
            </a:r>
            <a:r>
              <a:rPr lang="en-US" dirty="0">
                <a:ea typeface="Times New Roman" panose="02020603050405020304" pitchFamily="18" charset="0"/>
              </a:rPr>
              <a:t>stocks in soils developed from deeply weathered FOC bearing parent material will show high contents of FOC in subsoils, but decreasing content in </a:t>
            </a:r>
            <a:r>
              <a:rPr lang="en-US" dirty="0" err="1">
                <a:ea typeface="Times New Roman" panose="02020603050405020304" pitchFamily="18" charset="0"/>
              </a:rPr>
              <a:t>topsoils</a:t>
            </a:r>
            <a:r>
              <a:rPr lang="en-US" dirty="0">
                <a:ea typeface="Times New Roman" panose="02020603050405020304" pitchFamily="18" charset="0"/>
              </a:rPr>
              <a:t>, as </a:t>
            </a:r>
            <a:r>
              <a:rPr lang="en-US" b="1" i="1" dirty="0">
                <a:ea typeface="Times New Roman" panose="02020603050405020304" pitchFamily="18" charset="0"/>
              </a:rPr>
              <a:t>the decomposition of FOC is facilitated through priming at the soil surface in the presence of more readily available nutrient sources and higher microbial activity</a:t>
            </a:r>
            <a:r>
              <a:rPr lang="en-US" dirty="0">
                <a:ea typeface="Times New Roman" panose="02020603050405020304" pitchFamily="18" charset="0"/>
              </a:rPr>
              <a:t>. </a:t>
            </a:r>
            <a:endParaRPr lang="de-DE" dirty="0">
              <a:effectLst/>
              <a:ea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5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1" y="1282334"/>
            <a:ext cx="2621414" cy="4886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56" y="1165761"/>
            <a:ext cx="5979644" cy="4235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24" y="6193805"/>
            <a:ext cx="417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Overview of study area with respect to soil parent material geochemistry (modified after Doetterl et al., 2021)</a:t>
            </a:r>
            <a:endParaRPr lang="de-DE" sz="1200" dirty="0"/>
          </a:p>
        </p:txBody>
      </p:sp>
      <p:sp>
        <p:nvSpPr>
          <p:cNvPr id="10" name="Rectangle 9"/>
          <p:cNvSpPr/>
          <p:nvPr/>
        </p:nvSpPr>
        <p:spPr>
          <a:xfrm>
            <a:off x="10594700" y="3277310"/>
            <a:ext cx="1597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Chemical composition of unweathered rock samples representing the parent material for soil formation (Doetterl </a:t>
            </a:r>
            <a:r>
              <a:rPr lang="de-DE" sz="1100" dirty="0"/>
              <a:t>et al., 2021</a:t>
            </a:r>
            <a:r>
              <a:rPr lang="de-DE" sz="1100" dirty="0" smtClean="0"/>
              <a:t>). Note the difference in scale on y axis between panel a) and b). Bar reprsent mean and error bar shows the standard error.</a:t>
            </a:r>
            <a:endParaRPr lang="de-D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399797" y="5554767"/>
            <a:ext cx="641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...providing parent material ranging from mafic to felsic magmatic rocks as well as sedimentary rocks of mixed geochemical composition containing C-rich slates.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79561" y="5219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Study regions are located within primary tropical mountain forests in the eastern part of the Congo basin...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6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</a:t>
            </a:r>
            <a:r>
              <a:rPr lang="de-DE" b="1" i="1" u="sng" dirty="0" smtClean="0">
                <a:solidFill>
                  <a:schemeClr val="bg1"/>
                </a:solidFill>
              </a:rPr>
              <a:t>Study Design</a:t>
            </a:r>
            <a:r>
              <a:rPr lang="de-DE" dirty="0" smtClean="0">
                <a:solidFill>
                  <a:schemeClr val="bg1"/>
                </a:solidFill>
              </a:rPr>
              <a:t>         Lab analysis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5" name="Csoportba foglalás 3">
            <a:extLst>
              <a:ext uri="{FF2B5EF4-FFF2-40B4-BE49-F238E27FC236}">
                <a16:creationId xmlns:a16="http://schemas.microsoft.com/office/drawing/2014/main" id="{316E4DD0-B501-4C68-B6D0-D5CAC347CF4F}"/>
              </a:ext>
            </a:extLst>
          </p:cNvPr>
          <p:cNvGrpSpPr/>
          <p:nvPr/>
        </p:nvGrpSpPr>
        <p:grpSpPr>
          <a:xfrm>
            <a:off x="5330886" y="888863"/>
            <a:ext cx="6655192" cy="3054487"/>
            <a:chOff x="96283" y="1347936"/>
            <a:chExt cx="9316935" cy="4148160"/>
          </a:xfrm>
        </p:grpSpPr>
        <p:cxnSp>
          <p:nvCxnSpPr>
            <p:cNvPr id="17" name="Curved Connector 10"/>
            <p:cNvCxnSpPr/>
            <p:nvPr/>
          </p:nvCxnSpPr>
          <p:spPr>
            <a:xfrm rot="10800000" flipV="1">
              <a:off x="3512128" y="3093290"/>
              <a:ext cx="4974128" cy="2294313"/>
            </a:xfrm>
            <a:prstGeom prst="curvedConnector3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2"/>
            <p:cNvCxnSpPr/>
            <p:nvPr/>
          </p:nvCxnSpPr>
          <p:spPr>
            <a:xfrm rot="10800000" flipV="1">
              <a:off x="665019" y="2584135"/>
              <a:ext cx="4974128" cy="2294313"/>
            </a:xfrm>
            <a:prstGeom prst="curvedConnector3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"/>
            <p:cNvCxnSpPr/>
            <p:nvPr/>
          </p:nvCxnSpPr>
          <p:spPr>
            <a:xfrm>
              <a:off x="5610052" y="2584135"/>
              <a:ext cx="2905298" cy="498763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"/>
            <p:cNvCxnSpPr/>
            <p:nvPr/>
          </p:nvCxnSpPr>
          <p:spPr>
            <a:xfrm>
              <a:off x="665017" y="4888841"/>
              <a:ext cx="2905298" cy="498763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17"/>
            <p:cNvSpPr/>
            <p:nvPr/>
          </p:nvSpPr>
          <p:spPr>
            <a:xfrm>
              <a:off x="5282739" y="2725453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2" name="Rectangle 18"/>
            <p:cNvSpPr/>
            <p:nvPr/>
          </p:nvSpPr>
          <p:spPr>
            <a:xfrm>
              <a:off x="5849563" y="2852221"/>
              <a:ext cx="299258" cy="236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" name="Rectangle 19"/>
            <p:cNvSpPr/>
            <p:nvPr/>
          </p:nvSpPr>
          <p:spPr>
            <a:xfrm>
              <a:off x="6523153" y="2962365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4" name="Rectangle 20"/>
            <p:cNvSpPr/>
            <p:nvPr/>
          </p:nvSpPr>
          <p:spPr>
            <a:xfrm>
              <a:off x="4560049" y="3047734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5" name="Rectangle 21"/>
            <p:cNvSpPr/>
            <p:nvPr/>
          </p:nvSpPr>
          <p:spPr>
            <a:xfrm>
              <a:off x="5126874" y="3174502"/>
              <a:ext cx="299258" cy="236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6" name="Rectangle 22"/>
            <p:cNvSpPr/>
            <p:nvPr/>
          </p:nvSpPr>
          <p:spPr>
            <a:xfrm>
              <a:off x="5800465" y="3284647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7" name="Rectangle 23"/>
            <p:cNvSpPr/>
            <p:nvPr/>
          </p:nvSpPr>
          <p:spPr>
            <a:xfrm>
              <a:off x="3774760" y="3841273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8" name="Rectangle 24"/>
            <p:cNvSpPr/>
            <p:nvPr/>
          </p:nvSpPr>
          <p:spPr>
            <a:xfrm>
              <a:off x="4341583" y="3968041"/>
              <a:ext cx="299258" cy="236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9" name="Rectangle 25"/>
            <p:cNvSpPr/>
            <p:nvPr/>
          </p:nvSpPr>
          <p:spPr>
            <a:xfrm>
              <a:off x="5015173" y="4078185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0" name="Rectangle 26"/>
            <p:cNvSpPr/>
            <p:nvPr/>
          </p:nvSpPr>
          <p:spPr>
            <a:xfrm>
              <a:off x="2534344" y="4687093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1" name="Rectangle 27"/>
            <p:cNvSpPr/>
            <p:nvPr/>
          </p:nvSpPr>
          <p:spPr>
            <a:xfrm>
              <a:off x="3101169" y="4813861"/>
              <a:ext cx="299258" cy="236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2" name="Rectangle 28"/>
            <p:cNvSpPr/>
            <p:nvPr/>
          </p:nvSpPr>
          <p:spPr>
            <a:xfrm>
              <a:off x="3774760" y="4924005"/>
              <a:ext cx="299258" cy="23691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6697978" y="3644609"/>
              <a:ext cx="1899980" cy="50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upper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 slope</a:t>
              </a:r>
            </a:p>
          </p:txBody>
        </p:sp>
        <p:sp>
          <p:nvSpPr>
            <p:cNvPr id="34" name="TextBox 31"/>
            <p:cNvSpPr txBox="1"/>
            <p:nvPr/>
          </p:nvSpPr>
          <p:spPr>
            <a:xfrm>
              <a:off x="6099723" y="4315096"/>
              <a:ext cx="2144425" cy="3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mid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 slope</a:t>
              </a:r>
            </a:p>
          </p:txBody>
        </p:sp>
        <p:sp>
          <p:nvSpPr>
            <p:cNvPr id="35" name="TextBox 32"/>
            <p:cNvSpPr txBox="1"/>
            <p:nvPr/>
          </p:nvSpPr>
          <p:spPr>
            <a:xfrm>
              <a:off x="5314431" y="5160916"/>
              <a:ext cx="2568112" cy="3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valley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feld 62"/>
            <p:cNvSpPr txBox="1"/>
            <p:nvPr/>
          </p:nvSpPr>
          <p:spPr>
            <a:xfrm>
              <a:off x="96283" y="1347936"/>
              <a:ext cx="7356955" cy="163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Catena </a:t>
              </a:r>
              <a:r>
                <a:rPr lang="de-DE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approach in three geochemical regions </a:t>
              </a:r>
              <a:r>
                <a:rPr lang="de-DE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with three field replicates per position</a:t>
              </a:r>
            </a:p>
          </p:txBody>
        </p:sp>
        <p:sp>
          <p:nvSpPr>
            <p:cNvPr id="37" name="TextBox 29"/>
            <p:cNvSpPr txBox="1"/>
            <p:nvPr/>
          </p:nvSpPr>
          <p:spPr>
            <a:xfrm>
              <a:off x="7670995" y="3224644"/>
              <a:ext cx="1742223" cy="3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plateau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lussdiagramm: Zusammenführung 65"/>
            <p:cNvSpPr/>
            <p:nvPr/>
          </p:nvSpPr>
          <p:spPr>
            <a:xfrm>
              <a:off x="5890847" y="2852219"/>
              <a:ext cx="208875" cy="228600"/>
            </a:xfrm>
            <a:prstGeom prst="flowChartSummingJunction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9" name="Flussdiagramm: Zusammenführung 66"/>
            <p:cNvSpPr/>
            <p:nvPr/>
          </p:nvSpPr>
          <p:spPr>
            <a:xfrm>
              <a:off x="5172065" y="3172566"/>
              <a:ext cx="208875" cy="228600"/>
            </a:xfrm>
            <a:prstGeom prst="flowChartSummingJunction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0" name="Flussdiagramm: Zusammenführung 67"/>
            <p:cNvSpPr/>
            <p:nvPr/>
          </p:nvSpPr>
          <p:spPr>
            <a:xfrm>
              <a:off x="4386773" y="3968039"/>
              <a:ext cx="208875" cy="228600"/>
            </a:xfrm>
            <a:prstGeom prst="flowChartSummingJunction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1" name="Flussdiagramm: Zusammenführung 68"/>
            <p:cNvSpPr/>
            <p:nvPr/>
          </p:nvSpPr>
          <p:spPr>
            <a:xfrm>
              <a:off x="3146360" y="4818015"/>
              <a:ext cx="208875" cy="228600"/>
            </a:xfrm>
            <a:prstGeom prst="flowChartSummingJunction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2" name="Flussdiagramm: Zusammenführung 69"/>
            <p:cNvSpPr/>
            <p:nvPr/>
          </p:nvSpPr>
          <p:spPr>
            <a:xfrm>
              <a:off x="367721" y="3163635"/>
              <a:ext cx="208875" cy="228600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3" name="Rectangle 25"/>
            <p:cNvSpPr/>
            <p:nvPr/>
          </p:nvSpPr>
          <p:spPr>
            <a:xfrm>
              <a:off x="327329" y="3849583"/>
              <a:ext cx="299258" cy="236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4" name="Textfeld 71"/>
            <p:cNvSpPr txBox="1"/>
            <p:nvPr/>
          </p:nvSpPr>
          <p:spPr>
            <a:xfrm>
              <a:off x="596674" y="3006614"/>
              <a:ext cx="2673344" cy="125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cs typeface="Calibri" panose="020F0502020204030204" pitchFamily="34" charset="0"/>
                </a:rPr>
                <a:t>Soil profile </a:t>
              </a:r>
              <a:endParaRPr lang="de-DE" dirty="0" smtClean="0">
                <a:cs typeface="Calibri" panose="020F0502020204030204" pitchFamily="34" charset="0"/>
              </a:endParaRPr>
            </a:p>
            <a:p>
              <a:endParaRPr lang="de-DE" dirty="0">
                <a:cs typeface="Calibri" panose="020F0502020204030204" pitchFamily="34" charset="0"/>
              </a:endParaRPr>
            </a:p>
            <a:p>
              <a:r>
                <a:rPr lang="de-DE" dirty="0" smtClean="0"/>
                <a:t>Plot </a:t>
              </a:r>
              <a:r>
                <a:rPr lang="de-DE" dirty="0"/>
                <a:t>40 x 40 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47632" y="456664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Soil sampling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Soil </a:t>
            </a:r>
            <a:r>
              <a:rPr lang="de-DE" dirty="0" smtClean="0"/>
              <a:t>core </a:t>
            </a:r>
            <a:r>
              <a:rPr lang="de-DE" dirty="0"/>
              <a:t>up to 1 m depth in each subplot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Combining 4 soil cores to one composite sample with 10 cm depth increments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Soil profile composite samples with 10 cm depth increments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Litter (L) </a:t>
            </a:r>
            <a:r>
              <a:rPr lang="de-DE" dirty="0"/>
              <a:t>and organic </a:t>
            </a:r>
            <a:r>
              <a:rPr lang="de-DE" dirty="0" smtClean="0"/>
              <a:t>layer (O) </a:t>
            </a:r>
            <a:r>
              <a:rPr lang="de-DE" dirty="0"/>
              <a:t>samples from each Subplot combined to one composite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62" y="1065523"/>
            <a:ext cx="4122449" cy="4117909"/>
          </a:xfrm>
          <a:prstGeom prst="rect">
            <a:avLst/>
          </a:prstGeom>
        </p:spPr>
      </p:pic>
      <p:sp>
        <p:nvSpPr>
          <p:cNvPr id="83" name="Oval 82"/>
          <p:cNvSpPr/>
          <p:nvPr/>
        </p:nvSpPr>
        <p:spPr>
          <a:xfrm>
            <a:off x="712037" y="5497240"/>
            <a:ext cx="142875" cy="1524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/>
          <p:cNvSpPr/>
          <p:nvPr/>
        </p:nvSpPr>
        <p:spPr>
          <a:xfrm>
            <a:off x="688362" y="5780848"/>
            <a:ext cx="166550" cy="18608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864618" y="5410154"/>
            <a:ext cx="235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Soil coring</a:t>
            </a:r>
          </a:p>
          <a:p>
            <a:r>
              <a:rPr lang="de-DE" dirty="0" smtClean="0"/>
              <a:t>L &amp; O horizon sampling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462889" y="83880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40 m</a:t>
            </a:r>
            <a:endParaRPr lang="de-DE" sz="14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326814" y="294590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40 m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802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</a:t>
            </a:r>
            <a:r>
              <a:rPr lang="de-DE" b="1" i="1" u="sng" dirty="0" smtClean="0">
                <a:solidFill>
                  <a:schemeClr val="bg1"/>
                </a:solidFill>
              </a:rPr>
              <a:t>Lab analysis</a:t>
            </a:r>
            <a:r>
              <a:rPr lang="de-DE" dirty="0" smtClean="0">
                <a:solidFill>
                  <a:schemeClr val="bg1"/>
                </a:solidFill>
              </a:rPr>
              <a:t>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3" y="1939493"/>
            <a:ext cx="11555438" cy="3334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343" y="5390915"/>
            <a:ext cx="7481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Additional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Total element analysis (Ca, Mg, Na, K, P, Al, Fe, Mn, Ti, Si, Zr)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Basic soil properties (texture, pH, eECEC, base saturation, plant available 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Δ</a:t>
            </a:r>
            <a:r>
              <a:rPr lang="de-DE" baseline="30000" dirty="0" smtClean="0"/>
              <a:t>14</a:t>
            </a:r>
            <a:r>
              <a:rPr lang="de-DE" dirty="0" smtClean="0"/>
              <a:t>C (for comparing relative C ages)</a:t>
            </a:r>
            <a:endParaRPr lang="de-DE" dirty="0"/>
          </a:p>
        </p:txBody>
      </p:sp>
      <p:sp>
        <p:nvSpPr>
          <p:cNvPr id="9" name="Textfeld 3"/>
          <p:cNvSpPr txBox="1"/>
          <p:nvPr/>
        </p:nvSpPr>
        <p:spPr>
          <a:xfrm>
            <a:off x="9505180" y="5271306"/>
            <a:ext cx="2477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(Reichenbach et. al. 2021 submitted)</a:t>
            </a:r>
            <a:endParaRPr lang="de-DE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8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27343" y="603725"/>
            <a:ext cx="482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Analyzing soil C fractions representing different stabilization mechanisms and turnover </a:t>
            </a:r>
            <a:endParaRPr lang="de-D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48565" y="605793"/>
            <a:ext cx="584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Analyzing reactive mineral fractions relevant for C stabilization</a:t>
            </a:r>
            <a:endParaRPr lang="de-DE" b="1" dirty="0"/>
          </a:p>
        </p:txBody>
      </p:sp>
      <p:sp>
        <p:nvSpPr>
          <p:cNvPr id="4" name="Down Arrow 3"/>
          <p:cNvSpPr/>
          <p:nvPr/>
        </p:nvSpPr>
        <p:spPr>
          <a:xfrm>
            <a:off x="3070181" y="1334122"/>
            <a:ext cx="940525" cy="56028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own Arrow 13"/>
          <p:cNvSpPr/>
          <p:nvPr/>
        </p:nvSpPr>
        <p:spPr>
          <a:xfrm>
            <a:off x="8399418" y="1333264"/>
            <a:ext cx="940525" cy="56028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3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18311" y="1569348"/>
            <a:ext cx="6020589" cy="4262731"/>
            <a:chOff x="385116" y="1493866"/>
            <a:chExt cx="5587273" cy="36150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16" y="1493866"/>
              <a:ext cx="5587273" cy="3615011"/>
            </a:xfrm>
            <a:prstGeom prst="rect">
              <a:avLst/>
            </a:prstGeom>
          </p:spPr>
        </p:pic>
        <p:sp>
          <p:nvSpPr>
            <p:cNvPr id="24" name="Rectangle 23" descr="Dark horizontal"/>
            <p:cNvSpPr>
              <a:spLocks noChangeArrowheads="1"/>
            </p:cNvSpPr>
            <p:nvPr/>
          </p:nvSpPr>
          <p:spPr bwMode="auto">
            <a:xfrm>
              <a:off x="3481388" y="4460176"/>
              <a:ext cx="207168" cy="402336"/>
            </a:xfrm>
            <a:prstGeom prst="rect">
              <a:avLst/>
            </a:prstGeom>
            <a:pattFill prst="wdDnDiag">
              <a:fgClr>
                <a:schemeClr val="tx1">
                  <a:alpha val="50000"/>
                </a:schemeClr>
              </a:fgClr>
              <a:bgClr>
                <a:schemeClr val="bg1">
                  <a:alpha val="5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Rectangle 24" descr="Dark horizontal"/>
            <p:cNvSpPr>
              <a:spLocks noChangeArrowheads="1"/>
            </p:cNvSpPr>
            <p:nvPr/>
          </p:nvSpPr>
          <p:spPr bwMode="auto">
            <a:xfrm>
              <a:off x="3274220" y="4460176"/>
              <a:ext cx="207168" cy="402336"/>
            </a:xfrm>
            <a:prstGeom prst="rect">
              <a:avLst/>
            </a:prstGeom>
            <a:pattFill prst="wdDnDiag">
              <a:fgClr>
                <a:schemeClr val="tx1">
                  <a:alpha val="50000"/>
                </a:schemeClr>
              </a:fgClr>
              <a:bgClr>
                <a:schemeClr val="bg1">
                  <a:alpha val="5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25" descr="Dark horizontal"/>
            <p:cNvSpPr>
              <a:spLocks noChangeArrowheads="1"/>
            </p:cNvSpPr>
            <p:nvPr/>
          </p:nvSpPr>
          <p:spPr bwMode="auto">
            <a:xfrm>
              <a:off x="3067052" y="4697920"/>
              <a:ext cx="207168" cy="164592"/>
            </a:xfrm>
            <a:prstGeom prst="rect">
              <a:avLst/>
            </a:prstGeom>
            <a:pattFill prst="wdDnDiag">
              <a:fgClr>
                <a:schemeClr val="tx1">
                  <a:alpha val="50000"/>
                </a:schemeClr>
              </a:fgClr>
              <a:bgClr>
                <a:schemeClr val="bg1">
                  <a:alpha val="5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Rectangle 26" descr="Dark horizontal"/>
            <p:cNvSpPr>
              <a:spLocks noChangeArrowheads="1"/>
            </p:cNvSpPr>
            <p:nvPr/>
          </p:nvSpPr>
          <p:spPr bwMode="auto">
            <a:xfrm>
              <a:off x="3886265" y="3414795"/>
              <a:ext cx="132728" cy="135980"/>
            </a:xfrm>
            <a:prstGeom prst="rect">
              <a:avLst/>
            </a:prstGeom>
            <a:pattFill prst="wdDnDiag">
              <a:fgClr>
                <a:schemeClr val="tx1">
                  <a:alpha val="50000"/>
                </a:schemeClr>
              </a:fgClr>
              <a:bgClr>
                <a:schemeClr val="bg1">
                  <a:alpha val="5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8806" y="3344285"/>
              <a:ext cx="1142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Amount of FOC</a:t>
              </a:r>
              <a:endParaRPr lang="de-DE" sz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1" y="6591244"/>
            <a:ext cx="762429" cy="2667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218124" cy="28163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0FD503-EAD4-4289-899D-1C924CC665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0765"/>
          </a:xfrm>
          <a:prstGeom prst="rect">
            <a:avLst/>
          </a:prstGeom>
          <a:solidFill>
            <a:srgbClr val="70AD4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chemeClr val="bg1"/>
                </a:solidFill>
                <a:latin typeface="Calibri Light" panose="020F0302020204030204"/>
              </a:rPr>
              <a:t>	                 		</a:t>
            </a: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825" y="80716"/>
            <a:ext cx="116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Relevance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de-DE" dirty="0" smtClean="0">
                <a:solidFill>
                  <a:schemeClr val="bg1"/>
                </a:solidFill>
              </a:rPr>
              <a:t>Study Aim         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r>
              <a:rPr lang="de-DE" dirty="0" smtClean="0">
                <a:solidFill>
                  <a:schemeClr val="bg1"/>
                </a:solidFill>
              </a:rPr>
              <a:t>         Study Design         Lab analysis         </a:t>
            </a:r>
            <a:r>
              <a:rPr lang="de-DE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r>
              <a:rPr lang="de-DE" dirty="0" smtClean="0">
                <a:solidFill>
                  <a:schemeClr val="bg1"/>
                </a:solidFill>
              </a:rPr>
              <a:t>            Conclusion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284" y="5915223"/>
            <a:ext cx="454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a) </a:t>
            </a:r>
            <a:r>
              <a:rPr lang="el-GR" sz="1200" dirty="0" smtClean="0"/>
              <a:t>Δ</a:t>
            </a:r>
            <a:r>
              <a:rPr lang="de-DE" sz="1200" baseline="30000" dirty="0" smtClean="0"/>
              <a:t>14</a:t>
            </a:r>
            <a:r>
              <a:rPr lang="de-DE" sz="1200" dirty="0" smtClean="0"/>
              <a:t>C  isotopes (n = 3 per bar) and b) SOC stocks and fractions (n = 9 per bar) across geochemical regions. Bar represents mean and error bar shows standard error. Astersiks indicate no significant difference in means (p &gt; 0.05) (modified after Reichenbach et al. 2021, submitted).</a:t>
            </a:r>
            <a:endParaRPr lang="de-DE" sz="1200" dirty="0"/>
          </a:p>
        </p:txBody>
      </p:sp>
      <p:sp>
        <p:nvSpPr>
          <p:cNvPr id="18" name="Rectangle 17"/>
          <p:cNvSpPr/>
          <p:nvPr/>
        </p:nvSpPr>
        <p:spPr>
          <a:xfrm>
            <a:off x="6343106" y="1569348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89324"/>
                </a:solidFill>
              </a:rPr>
              <a:t>Major findings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3106" y="1884641"/>
            <a:ext cx="4816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Higher soil organic carbon (SOC) stocks in soils derived from mafic compared to felsic derived soils due to higher amount of reactive secondary </a:t>
            </a:r>
            <a:r>
              <a:rPr lang="de-DE" dirty="0" smtClean="0"/>
              <a:t>minerals.</a:t>
            </a:r>
            <a:endParaRPr lang="de-DE" dirty="0"/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 Soils derived from mixed sedimentary rocks show higher SOC stocks compared to felsic derived soils which is explained by fossil organic carbon (FOC) and not by </a:t>
            </a:r>
            <a:r>
              <a:rPr lang="de-DE" dirty="0" smtClean="0"/>
              <a:t>mineral-related </a:t>
            </a:r>
            <a:r>
              <a:rPr lang="de-DE" dirty="0"/>
              <a:t>SOC </a:t>
            </a:r>
            <a:r>
              <a:rPr lang="de-DE" dirty="0" smtClean="0"/>
              <a:t>stabilization. FOC content  decreases in topsoils compared to subsoils indicating microbial decay.</a:t>
            </a:r>
          </a:p>
          <a:p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Without the FOC, the </a:t>
            </a:r>
            <a:r>
              <a:rPr lang="de-DE" dirty="0" smtClean="0"/>
              <a:t>SOC </a:t>
            </a:r>
            <a:r>
              <a:rPr lang="de-DE" dirty="0"/>
              <a:t>stocks </a:t>
            </a:r>
            <a:r>
              <a:rPr lang="de-DE" dirty="0" smtClean="0"/>
              <a:t>of the sediment derived soils would </a:t>
            </a:r>
            <a:r>
              <a:rPr lang="de-DE" dirty="0"/>
              <a:t>be comparable to the felsic derived </a:t>
            </a:r>
            <a:r>
              <a:rPr lang="de-DE" dirty="0" smtClean="0"/>
              <a:t>soils </a:t>
            </a:r>
            <a:r>
              <a:rPr lang="de-DE" dirty="0"/>
              <a:t>due to the lack of stabilization partners.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56315" y="772799"/>
            <a:ext cx="11506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Differences in the soil C fractions and the abundance of reactive secondary minerals differed significantly across geochemical regions, indicating that mafic soils can protect C better than their felsic or mixed sediment counterparts.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CED1-0EEE-4A7C-9266-CAAF4460C956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0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1822</Words>
  <Application>Microsoft Office PowerPoint</Application>
  <PresentationFormat>Widescreen</PresentationFormat>
  <Paragraphs>199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TROPSOC6</dc:creator>
  <cp:lastModifiedBy>TROPSOC6</cp:lastModifiedBy>
  <cp:revision>60</cp:revision>
  <dcterms:created xsi:type="dcterms:W3CDTF">2021-04-14T18:42:12Z</dcterms:created>
  <dcterms:modified xsi:type="dcterms:W3CDTF">2021-04-27T06:53:35Z</dcterms:modified>
</cp:coreProperties>
</file>